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y="6858000" cx="12192000"/>
  <p:notesSz cx="6858000" cy="9144000"/>
  <p:embeddedFontLst>
    <p:embeddedFont>
      <p:font typeface="Roboto"/>
      <p:regular r:id="rId73"/>
      <p:bold r:id="rId74"/>
      <p:italic r:id="rId75"/>
      <p:boldItalic r:id="rId76"/>
    </p:embeddedFont>
    <p:embeddedFont>
      <p:font typeface="Quattrocento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81" roundtripDataSignature="AMtx7mhuTEYdWDhFf8NhlOhNGh++F+VC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BAC3E6-0D91-4EE4-A904-E20CA6FAAC95}">
  <a:tblStyle styleId="{70BAC3E6-0D91-4EE4-A904-E20CA6FAAC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QuattrocentoSans-boldItalic.fntdata"/><Relationship Id="rId81"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regular.fntdata"/><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Roboto-italic.fntdata"/><Relationship Id="rId30" Type="http://schemas.openxmlformats.org/officeDocument/2006/relationships/slide" Target="slides/slide23.xml"/><Relationship Id="rId74" Type="http://schemas.openxmlformats.org/officeDocument/2006/relationships/font" Target="fonts/Roboto-bold.fntdata"/><Relationship Id="rId33" Type="http://schemas.openxmlformats.org/officeDocument/2006/relationships/slide" Target="slides/slide26.xml"/><Relationship Id="rId77" Type="http://schemas.openxmlformats.org/officeDocument/2006/relationships/font" Target="fonts/QuattrocentoSans-regular.fntdata"/><Relationship Id="rId32" Type="http://schemas.openxmlformats.org/officeDocument/2006/relationships/slide" Target="slides/slide25.xml"/><Relationship Id="rId76" Type="http://schemas.openxmlformats.org/officeDocument/2006/relationships/font" Target="fonts/Roboto-boldItalic.fntdata"/><Relationship Id="rId35" Type="http://schemas.openxmlformats.org/officeDocument/2006/relationships/slide" Target="slides/slide28.xml"/><Relationship Id="rId79" Type="http://schemas.openxmlformats.org/officeDocument/2006/relationships/font" Target="fonts/QuattrocentoSans-italic.fntdata"/><Relationship Id="rId34" Type="http://schemas.openxmlformats.org/officeDocument/2006/relationships/slide" Target="slides/slide27.xml"/><Relationship Id="rId78" Type="http://schemas.openxmlformats.org/officeDocument/2006/relationships/font" Target="fonts/QuattrocentoSans-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5e76f5ad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115e76f5ad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6f0f54a95_0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116f0f54a95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6f0f54a95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16f0f54a95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6f0f54a95_0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116f0f54a95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6f0f54a95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116f0f54a95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6f0f54a95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116f0f54a95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6f0f54a95_0_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16f0f54a95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6f0f54a95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116f0f54a95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6f0f54a95_0_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116f0f54a95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6f0f54a95_0_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116f0f54a95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6f0f54a95_0_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116f0f54a95_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5e76f5ad1_0_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115e76f5ad1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6f0f54a95_0_2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116f0f54a95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6f0f54a95_0_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116f0f54a95_0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6f0f54a95_0_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116f0f54a95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6f0f54a95_0_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116f0f54a95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6f0f54a95_0_2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16f0f54a95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6f0f54a95_0_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116f0f54a95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6f0f54a95_0_2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116f0f54a95_0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6f0f54a95_0_2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116f0f54a95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6f0f54a95_0_2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116f0f54a95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6f0f54a95_0_3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16f0f54a95_0_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5e76f5ad1_0_3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115e76f5ad1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6f0f54a95_0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16f0f54a95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6f0f54a95_0_3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116f0f54a95_0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6f0f54a95_0_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116f0f54a95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757251f1a_0_4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g11757251f1a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757251f1a_0_4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g11757251f1a_0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757251f1a_0_4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11757251f1a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757251f1a_0_4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g11757251f1a_0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757251f1a_0_4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g11757251f1a_0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757251f1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11757251f1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1757251f1a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11757251f1a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5e76f5ad1_0_4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115e76f5ad1_0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757251f1a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11757251f1a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757251f1a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1757251f1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757251f1a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11757251f1a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757251f1a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1757251f1a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757251f1a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g11757251f1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757251f1a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11757251f1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757251f1a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11757251f1a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757251f1a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11757251f1a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757251f1a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11757251f1a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757251f1a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11757251f1a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6f0f54a95_0_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116f0f54a95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757251f1a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11757251f1a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1757251f1a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g11757251f1a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1757251f1a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g11757251f1a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757251f1a_0_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g11757251f1a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757251f1a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1757251f1a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1757251f1a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11757251f1a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1757251f1a_0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11757251f1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757251f1a_0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11757251f1a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757251f1a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11757251f1a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1757251f1a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11757251f1a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6f0f54a95_0_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116f0f54a95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757251f1a_0_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11757251f1a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1757251f1a_0_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11757251f1a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1757251f1a_0_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g11757251f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1757251f1a_0_2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4" name="Google Shape;634;g11757251f1a_0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1757251f1a_0_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g11757251f1a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15e76f5ad1_0_2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g115e76f5ad1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6f0f54a95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116f0f54a9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6f0f54a95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16f0f54a95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6f0f54a95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116f0f54a95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b="0" l="0" r="0" t="0"/>
          <a:stretch/>
        </p:blipFill>
        <p:spPr>
          <a:xfrm>
            <a:off x="-4763" y="-4763"/>
            <a:ext cx="12201525" cy="6867525"/>
          </a:xfrm>
          <a:prstGeom prst="rect">
            <a:avLst/>
          </a:prstGeom>
          <a:noFill/>
          <a:ln>
            <a:noFill/>
          </a:ln>
        </p:spPr>
      </p:pic>
      <p:sp>
        <p:nvSpPr>
          <p:cNvPr id="17" name="Google Shape;17;p15"/>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40"/>
              </a:spcBef>
              <a:spcAft>
                <a:spcPts val="0"/>
              </a:spcAft>
              <a:buClr>
                <a:srgbClr val="FF5A33"/>
              </a:buClr>
              <a:buSzPts val="2200"/>
              <a:buNone/>
              <a:defRPr b="1" sz="2200"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cxnSp>
        <p:nvCxnSpPr>
          <p:cNvPr id="18" name="Google Shape;18;p15"/>
          <p:cNvCxnSpPr/>
          <p:nvPr/>
        </p:nvCxnSpPr>
        <p:spPr>
          <a:xfrm>
            <a:off x="5583936" y="4953000"/>
            <a:ext cx="6303264" cy="0"/>
          </a:xfrm>
          <a:prstGeom prst="straightConnector1">
            <a:avLst/>
          </a:prstGeom>
          <a:noFill/>
          <a:ln cap="flat" cmpd="sng" w="9525">
            <a:solidFill>
              <a:srgbClr val="FF5A33"/>
            </a:solidFill>
            <a:prstDash val="dot"/>
            <a:round/>
            <a:headEnd len="sm" w="sm" type="none"/>
            <a:tailEnd len="sm" w="sm" type="none"/>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15"/>
          <p:cNvSpPr txBox="1"/>
          <p:nvPr>
            <p:ph type="title"/>
          </p:nvPr>
        </p:nvSpPr>
        <p:spPr>
          <a:xfrm>
            <a:off x="5506720" y="4284596"/>
            <a:ext cx="6100064" cy="70498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FF5A33"/>
              </a:buClr>
              <a:buSzPts val="3400"/>
              <a:buFont typeface="Calibri"/>
              <a:buNone/>
              <a:defRPr b="1" sz="3400"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p:nvPr>
            <p:ph idx="2" type="pic"/>
          </p:nvPr>
        </p:nvSpPr>
        <p:spPr>
          <a:xfrm>
            <a:off x="1016000" y="2743200"/>
            <a:ext cx="3352800" cy="1828800"/>
          </a:xfrm>
          <a:prstGeom prst="rect">
            <a:avLst/>
          </a:prstGeom>
          <a:noFill/>
          <a:ln>
            <a:noFill/>
          </a:ln>
        </p:spPr>
      </p:sp>
    </p:spTree>
  </p:cSld>
  <p:clrMapOvr>
    <a:masterClrMapping/>
  </p:clrMapOvr>
  <mc:AlternateContent>
    <mc:Choice Requires="p14">
      <p:transition spd="slow">
        <p14:rippl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91" name="Shape 91"/>
        <p:cNvGrpSpPr/>
        <p:nvPr/>
      </p:nvGrpSpPr>
      <p:grpSpPr>
        <a:xfrm>
          <a:off x="0" y="0"/>
          <a:ext cx="0" cy="0"/>
          <a:chOff x="0" y="0"/>
          <a:chExt cx="0" cy="0"/>
        </a:xfrm>
      </p:grpSpPr>
      <p:sp>
        <p:nvSpPr>
          <p:cNvPr id="92" name="Google Shape;92;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6"/>
          <p:cNvSpPr txBox="1"/>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9900"/>
              </a:buClr>
              <a:buSzPts val="3200"/>
              <a:buFont typeface="Quattrocento Sans"/>
              <a:buNone/>
            </a:pPr>
            <a:r>
              <a:rPr b="1" i="0" lang="en-US" sz="3200" u="none" cap="small" strike="noStrike">
                <a:solidFill>
                  <a:srgbClr val="FF9900"/>
                </a:solidFill>
                <a:latin typeface="Quattrocento Sans"/>
                <a:ea typeface="Quattrocento Sans"/>
                <a:cs typeface="Quattrocento Sans"/>
                <a:sym typeface="Quattrocento Sans"/>
              </a:rPr>
              <a:t>Click to edit Master title style</a:t>
            </a:r>
            <a:endParaRPr b="1" i="0" sz="3200" u="none" cap="small" strike="noStrike">
              <a:solidFill>
                <a:srgbClr val="FF9900"/>
              </a:solidFill>
              <a:latin typeface="Quattrocento Sans"/>
              <a:ea typeface="Quattrocento Sans"/>
              <a:cs typeface="Quattrocento Sans"/>
              <a:sym typeface="Quattrocento Sans"/>
            </a:endParaRPr>
          </a:p>
        </p:txBody>
      </p:sp>
      <p:sp>
        <p:nvSpPr>
          <p:cNvPr id="94" name="Google Shape;94;p26"/>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95" name="Google Shape;95;p26"/>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cap="flat" cmpd="sng" w="38100">
            <a:solidFill>
              <a:srgbClr val="BD4B48"/>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type="title"/>
          </p:nvPr>
        </p:nvSpPr>
        <p:spPr>
          <a:xfrm>
            <a:off x="2336800" y="198438"/>
            <a:ext cx="9448800" cy="487362"/>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7"/>
          <p:cNvSpPr txBox="1"/>
          <p:nvPr>
            <p:ph idx="1" type="body"/>
          </p:nvPr>
        </p:nvSpPr>
        <p:spPr>
          <a:xfrm>
            <a:off x="1727200" y="1066800"/>
            <a:ext cx="10363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1"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0" name="Google Shape;100;p27"/>
          <p:cNvSpPr txBox="1"/>
          <p:nvPr>
            <p:ph idx="2" type="body"/>
          </p:nvPr>
        </p:nvSpPr>
        <p:spPr>
          <a:xfrm>
            <a:off x="6604000" y="1828800"/>
            <a:ext cx="5384800" cy="2743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0"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1" name="Google Shape;101;p27"/>
          <p:cNvSpPr txBox="1"/>
          <p:nvPr>
            <p:ph idx="12" type="sldNum"/>
          </p:nvPr>
        </p:nvSpPr>
        <p:spPr>
          <a:xfrm>
            <a:off x="-1828800" y="617220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02" name="Shape 102"/>
        <p:cNvGrpSpPr/>
        <p:nvPr/>
      </p:nvGrpSpPr>
      <p:grpSpPr>
        <a:xfrm>
          <a:off x="0" y="0"/>
          <a:ext cx="0" cy="0"/>
          <a:chOff x="0" y="0"/>
          <a:chExt cx="0" cy="0"/>
        </a:xfrm>
      </p:grpSpPr>
      <p:sp>
        <p:nvSpPr>
          <p:cNvPr id="103" name="Google Shape;103;p28"/>
          <p:cNvSpPr txBox="1"/>
          <p:nvPr>
            <p:ph type="title"/>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8"/>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05" name="Google Shape;105;p28"/>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
        <p:nvSpPr>
          <p:cNvPr id="113" name="Google Shape;113;g115e76f5ad1_0_360"/>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115e76f5ad1_0_360"/>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g115e76f5ad1_0_360"/>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g115e76f5ad1_0_35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g115e76f5ad1_0_352"/>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9" name="Google Shape;119;g115e76f5ad1_0_352"/>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g115e76f5ad1_0_352"/>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g115e76f5ad1_0_352"/>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2" name="Google Shape;122;g115e76f5ad1_0_352"/>
          <p:cNvPicPr preferRelativeResize="0"/>
          <p:nvPr/>
        </p:nvPicPr>
        <p:blipFill rotWithShape="1">
          <a:blip r:embed="rId2">
            <a:alphaModFix/>
          </a:blip>
          <a:srcRect b="0" l="0" r="0" t="0"/>
          <a:stretch/>
        </p:blipFill>
        <p:spPr>
          <a:xfrm>
            <a:off x="609600" y="156573"/>
            <a:ext cx="1625602" cy="713824"/>
          </a:xfrm>
          <a:prstGeom prst="rect">
            <a:avLst/>
          </a:prstGeom>
          <a:noFill/>
          <a:ln>
            <a:noFill/>
          </a:ln>
        </p:spPr>
      </p:pic>
      <p:cxnSp>
        <p:nvCxnSpPr>
          <p:cNvPr id="123" name="Google Shape;123;g115e76f5ad1_0_352"/>
          <p:cNvCxnSpPr/>
          <p:nvPr/>
        </p:nvCxnSpPr>
        <p:spPr>
          <a:xfrm>
            <a:off x="609600" y="838200"/>
            <a:ext cx="10972800"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4" name="Shape 124"/>
        <p:cNvGrpSpPr/>
        <p:nvPr/>
      </p:nvGrpSpPr>
      <p:grpSpPr>
        <a:xfrm>
          <a:off x="0" y="0"/>
          <a:ext cx="0" cy="0"/>
          <a:chOff x="0" y="0"/>
          <a:chExt cx="0" cy="0"/>
        </a:xfrm>
      </p:grpSpPr>
      <p:pic>
        <p:nvPicPr>
          <p:cNvPr id="125" name="Google Shape;125;g115e76f5ad1_0_345"/>
          <p:cNvPicPr preferRelativeResize="0"/>
          <p:nvPr/>
        </p:nvPicPr>
        <p:blipFill rotWithShape="1">
          <a:blip r:embed="rId2">
            <a:alphaModFix/>
          </a:blip>
          <a:srcRect b="0" l="0" r="0" t="0"/>
          <a:stretch/>
        </p:blipFill>
        <p:spPr>
          <a:xfrm>
            <a:off x="-4763" y="-4763"/>
            <a:ext cx="12201525" cy="6867525"/>
          </a:xfrm>
          <a:prstGeom prst="rect">
            <a:avLst/>
          </a:prstGeom>
          <a:noFill/>
          <a:ln>
            <a:noFill/>
          </a:ln>
        </p:spPr>
      </p:pic>
      <p:sp>
        <p:nvSpPr>
          <p:cNvPr id="126" name="Google Shape;126;g115e76f5ad1_0_345"/>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40"/>
              </a:spcBef>
              <a:spcAft>
                <a:spcPts val="0"/>
              </a:spcAft>
              <a:buClr>
                <a:srgbClr val="FF5A33"/>
              </a:buClr>
              <a:buSzPts val="2200"/>
              <a:buNone/>
              <a:defRPr b="1" sz="2200"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cxnSp>
        <p:nvCxnSpPr>
          <p:cNvPr id="127" name="Google Shape;127;g115e76f5ad1_0_345"/>
          <p:cNvCxnSpPr/>
          <p:nvPr/>
        </p:nvCxnSpPr>
        <p:spPr>
          <a:xfrm>
            <a:off x="5583936" y="4953000"/>
            <a:ext cx="6303300" cy="0"/>
          </a:xfrm>
          <a:prstGeom prst="straightConnector1">
            <a:avLst/>
          </a:prstGeom>
          <a:noFill/>
          <a:ln cap="flat" cmpd="sng" w="9525">
            <a:solidFill>
              <a:srgbClr val="FF5A33"/>
            </a:solidFill>
            <a:prstDash val="dot"/>
            <a:round/>
            <a:headEnd len="sm" w="sm" type="none"/>
            <a:tailEnd len="sm" w="sm" type="none"/>
          </a:ln>
        </p:spPr>
      </p:cxnSp>
      <p:sp>
        <p:nvSpPr>
          <p:cNvPr id="128" name="Google Shape;128;g115e76f5ad1_0_345"/>
          <p:cNvSpPr/>
          <p:nvPr/>
        </p:nvSpPr>
        <p:spPr>
          <a:xfrm>
            <a:off x="1060704" y="2133600"/>
            <a:ext cx="3308100" cy="3048000"/>
          </a:xfrm>
          <a:prstGeom prst="ellipse">
            <a:avLst/>
          </a:prstGeom>
          <a:solidFill>
            <a:schemeClr val="lt1"/>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 name="Google Shape;129;g115e76f5ad1_0_345"/>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FF5A33"/>
              </a:buClr>
              <a:buSzPts val="3400"/>
              <a:buFont typeface="Calibri"/>
              <a:buNone/>
              <a:defRPr b="1" sz="3400"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g115e76f5ad1_0_345"/>
          <p:cNvSpPr/>
          <p:nvPr>
            <p:ph idx="2" type="pic"/>
          </p:nvPr>
        </p:nvSpPr>
        <p:spPr>
          <a:xfrm>
            <a:off x="1016000" y="2743200"/>
            <a:ext cx="3352800" cy="18288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1" name="Shape 131"/>
        <p:cNvGrpSpPr/>
        <p:nvPr/>
      </p:nvGrpSpPr>
      <p:grpSpPr>
        <a:xfrm>
          <a:off x="0" y="0"/>
          <a:ext cx="0" cy="0"/>
          <a:chOff x="0" y="0"/>
          <a:chExt cx="0" cy="0"/>
        </a:xfrm>
      </p:grpSpPr>
      <p:sp>
        <p:nvSpPr>
          <p:cNvPr id="132" name="Google Shape;132;g115e76f5ad1_0_364"/>
          <p:cNvSpPr txBox="1"/>
          <p:nvPr>
            <p:ph type="title"/>
          </p:nvPr>
        </p:nvSpPr>
        <p:spPr>
          <a:xfrm>
            <a:off x="963084" y="4406901"/>
            <a:ext cx="103632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g115e76f5ad1_0_364"/>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34" name="Google Shape;134;g115e76f5ad1_0_364"/>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115e76f5ad1_0_364"/>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115e76f5ad1_0_364"/>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7" name="Shape 137"/>
        <p:cNvGrpSpPr/>
        <p:nvPr/>
      </p:nvGrpSpPr>
      <p:grpSpPr>
        <a:xfrm>
          <a:off x="0" y="0"/>
          <a:ext cx="0" cy="0"/>
          <a:chOff x="0" y="0"/>
          <a:chExt cx="0" cy="0"/>
        </a:xfrm>
      </p:grpSpPr>
      <p:sp>
        <p:nvSpPr>
          <p:cNvPr id="138" name="Google Shape;138;g115e76f5ad1_0_37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g115e76f5ad1_0_370"/>
          <p:cNvSpPr txBox="1"/>
          <p:nvPr>
            <p:ph idx="1" type="body"/>
          </p:nvPr>
        </p:nvSpPr>
        <p:spPr>
          <a:xfrm>
            <a:off x="609600" y="1600201"/>
            <a:ext cx="53847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40" name="Google Shape;140;g115e76f5ad1_0_370"/>
          <p:cNvSpPr txBox="1"/>
          <p:nvPr>
            <p:ph idx="2" type="body"/>
          </p:nvPr>
        </p:nvSpPr>
        <p:spPr>
          <a:xfrm>
            <a:off x="6197600" y="1600201"/>
            <a:ext cx="53847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41" name="Google Shape;141;g115e76f5ad1_0_370"/>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115e76f5ad1_0_370"/>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g115e76f5ad1_0_370"/>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2235202" y="274638"/>
            <a:ext cx="9347198" cy="48736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b="0" l="0" r="0" t="0"/>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rippl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4" name="Shape 144"/>
        <p:cNvGrpSpPr/>
        <p:nvPr/>
      </p:nvGrpSpPr>
      <p:grpSpPr>
        <a:xfrm>
          <a:off x="0" y="0"/>
          <a:ext cx="0" cy="0"/>
          <a:chOff x="0" y="0"/>
          <a:chExt cx="0" cy="0"/>
        </a:xfrm>
      </p:grpSpPr>
      <p:sp>
        <p:nvSpPr>
          <p:cNvPr id="145" name="Google Shape;145;g115e76f5ad1_0_37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115e76f5ad1_0_377"/>
          <p:cNvSpPr txBox="1"/>
          <p:nvPr>
            <p:ph idx="1" type="body"/>
          </p:nvPr>
        </p:nvSpPr>
        <p:spPr>
          <a:xfrm>
            <a:off x="609600" y="1535113"/>
            <a:ext cx="53868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47" name="Google Shape;147;g115e76f5ad1_0_377"/>
          <p:cNvSpPr txBox="1"/>
          <p:nvPr>
            <p:ph idx="2" type="body"/>
          </p:nvPr>
        </p:nvSpPr>
        <p:spPr>
          <a:xfrm>
            <a:off x="609600" y="2174875"/>
            <a:ext cx="53868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48" name="Google Shape;148;g115e76f5ad1_0_377"/>
          <p:cNvSpPr txBox="1"/>
          <p:nvPr>
            <p:ph idx="3" type="body"/>
          </p:nvPr>
        </p:nvSpPr>
        <p:spPr>
          <a:xfrm>
            <a:off x="6193368" y="1535113"/>
            <a:ext cx="53889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49" name="Google Shape;149;g115e76f5ad1_0_377"/>
          <p:cNvSpPr txBox="1"/>
          <p:nvPr>
            <p:ph idx="4" type="body"/>
          </p:nvPr>
        </p:nvSpPr>
        <p:spPr>
          <a:xfrm>
            <a:off x="6193368" y="2174875"/>
            <a:ext cx="5388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50" name="Google Shape;150;g115e76f5ad1_0_377"/>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115e76f5ad1_0_377"/>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g115e76f5ad1_0_377"/>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3" name="Shape 153"/>
        <p:cNvGrpSpPr/>
        <p:nvPr/>
      </p:nvGrpSpPr>
      <p:grpSpPr>
        <a:xfrm>
          <a:off x="0" y="0"/>
          <a:ext cx="0" cy="0"/>
          <a:chOff x="0" y="0"/>
          <a:chExt cx="0" cy="0"/>
        </a:xfrm>
      </p:grpSpPr>
      <p:sp>
        <p:nvSpPr>
          <p:cNvPr id="154" name="Google Shape;154;g115e76f5ad1_0_386"/>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115e76f5ad1_0_386"/>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g115e76f5ad1_0_386"/>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7" name="Google Shape;157;g115e76f5ad1_0_386"/>
          <p:cNvSpPr/>
          <p:nvPr/>
        </p:nvSpPr>
        <p:spPr>
          <a:xfrm>
            <a:off x="2032000" y="2551018"/>
            <a:ext cx="8534400" cy="3264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descr="http://uconndigitalarts.com/wp-content/uploads/2013/04/original.jpg" id="158" name="Google Shape;158;g115e76f5ad1_0_386"/>
          <p:cNvPicPr preferRelativeResize="0"/>
          <p:nvPr/>
        </p:nvPicPr>
        <p:blipFill rotWithShape="1">
          <a:blip r:embed="rId2">
            <a:alphaModFix/>
          </a:blip>
          <a:srcRect b="41310" l="0" r="0" t="43978"/>
          <a:stretch/>
        </p:blipFill>
        <p:spPr>
          <a:xfrm flipH="1">
            <a:off x="3732707" y="2575401"/>
            <a:ext cx="4568091" cy="283858"/>
          </a:xfrm>
          <a:prstGeom prst="rect">
            <a:avLst/>
          </a:prstGeom>
          <a:noFill/>
          <a:ln>
            <a:noFill/>
          </a:ln>
        </p:spPr>
      </p:pic>
      <p:pic>
        <p:nvPicPr>
          <p:cNvPr descr="C:\Users\powerpoint.vn\Downloads\1e2cd4b177168ad16ce2e7c504bba4d2.x400.jpeg" id="159" name="Google Shape;159;g115e76f5ad1_0_386"/>
          <p:cNvPicPr preferRelativeResize="0"/>
          <p:nvPr/>
        </p:nvPicPr>
        <p:blipFill rotWithShape="1">
          <a:blip r:embed="rId3">
            <a:alphaModFix/>
          </a:blip>
          <a:srcRect b="55709" l="0" r="0" t="0"/>
          <a:stretch/>
        </p:blipFill>
        <p:spPr>
          <a:xfrm>
            <a:off x="2568620" y="609600"/>
            <a:ext cx="7257961" cy="2828060"/>
          </a:xfrm>
          <a:prstGeom prst="rect">
            <a:avLst/>
          </a:prstGeom>
          <a:noFill/>
          <a:ln>
            <a:noFill/>
          </a:ln>
        </p:spPr>
      </p:pic>
      <p:sp>
        <p:nvSpPr>
          <p:cNvPr id="160" name="Google Shape;160;g115e76f5ad1_0_386"/>
          <p:cNvSpPr txBox="1"/>
          <p:nvPr/>
        </p:nvSpPr>
        <p:spPr>
          <a:xfrm>
            <a:off x="4103893" y="3124200"/>
            <a:ext cx="4735200" cy="213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7200"/>
              <a:buFont typeface="Calibri"/>
              <a:buNone/>
            </a:pPr>
            <a:r>
              <a:rPr b="1" i="0" lang="en-US" sz="7200" u="none" cap="none" strike="noStrike">
                <a:solidFill>
                  <a:schemeClr val="lt1"/>
                </a:solidFill>
                <a:latin typeface="Calibri"/>
                <a:ea typeface="Calibri"/>
                <a:cs typeface="Calibri"/>
                <a:sym typeface="Calibri"/>
              </a:rPr>
              <a:t>DEM</a:t>
            </a:r>
            <a:r>
              <a:rPr b="1" i="0" lang="en-US" sz="11500" u="none" cap="none" strike="noStrike">
                <a:solidFill>
                  <a:schemeClr val="lt1"/>
                </a:solidFill>
                <a:latin typeface="Calibri"/>
                <a:ea typeface="Calibri"/>
                <a:cs typeface="Calibri"/>
                <a:sym typeface="Calibri"/>
              </a:rPr>
              <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http://www.designofsignage.com/application/symbol/hands/image/600x600/hand-press-button-4.jpg" id="161" name="Google Shape;161;g115e76f5ad1_0_386"/>
          <p:cNvPicPr preferRelativeResize="0"/>
          <p:nvPr/>
        </p:nvPicPr>
        <p:blipFill rotWithShape="1">
          <a:blip r:embed="rId4">
            <a:alphaModFix/>
          </a:blip>
          <a:srcRect b="0" l="0" r="0" t="0"/>
          <a:stretch/>
        </p:blipFill>
        <p:spPr>
          <a:xfrm>
            <a:off x="6016752" y="3568725"/>
            <a:ext cx="3488948" cy="261671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2" name="Shape 162"/>
        <p:cNvGrpSpPr/>
        <p:nvPr/>
      </p:nvGrpSpPr>
      <p:grpSpPr>
        <a:xfrm>
          <a:off x="0" y="0"/>
          <a:ext cx="0" cy="0"/>
          <a:chOff x="0" y="0"/>
          <a:chExt cx="0" cy="0"/>
        </a:xfrm>
      </p:grpSpPr>
      <p:sp>
        <p:nvSpPr>
          <p:cNvPr id="163" name="Google Shape;163;g115e76f5ad1_0_395"/>
          <p:cNvSpPr txBox="1"/>
          <p:nvPr>
            <p:ph type="title"/>
          </p:nvPr>
        </p:nvSpPr>
        <p:spPr>
          <a:xfrm>
            <a:off x="609601" y="273050"/>
            <a:ext cx="4011000" cy="1162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g115e76f5ad1_0_395"/>
          <p:cNvSpPr txBox="1"/>
          <p:nvPr>
            <p:ph idx="1" type="body"/>
          </p:nvPr>
        </p:nvSpPr>
        <p:spPr>
          <a:xfrm>
            <a:off x="4766733" y="273051"/>
            <a:ext cx="6815700" cy="5853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65" name="Google Shape;165;g115e76f5ad1_0_395"/>
          <p:cNvSpPr txBox="1"/>
          <p:nvPr>
            <p:ph idx="2" type="body"/>
          </p:nvPr>
        </p:nvSpPr>
        <p:spPr>
          <a:xfrm>
            <a:off x="609601" y="1435101"/>
            <a:ext cx="40110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66" name="Google Shape;166;g115e76f5ad1_0_395"/>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g115e76f5ad1_0_395"/>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g115e76f5ad1_0_395"/>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9" name="Shape 169"/>
        <p:cNvGrpSpPr/>
        <p:nvPr/>
      </p:nvGrpSpPr>
      <p:grpSpPr>
        <a:xfrm>
          <a:off x="0" y="0"/>
          <a:ext cx="0" cy="0"/>
          <a:chOff x="0" y="0"/>
          <a:chExt cx="0" cy="0"/>
        </a:xfrm>
      </p:grpSpPr>
      <p:sp>
        <p:nvSpPr>
          <p:cNvPr id="170" name="Google Shape;170;g115e76f5ad1_0_402"/>
          <p:cNvSpPr txBox="1"/>
          <p:nvPr>
            <p:ph type="title"/>
          </p:nvPr>
        </p:nvSpPr>
        <p:spPr>
          <a:xfrm>
            <a:off x="2389717" y="4800600"/>
            <a:ext cx="73152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g115e76f5ad1_0_402"/>
          <p:cNvSpPr/>
          <p:nvPr>
            <p:ph idx="2" type="pic"/>
          </p:nvPr>
        </p:nvSpPr>
        <p:spPr>
          <a:xfrm>
            <a:off x="2389717" y="612775"/>
            <a:ext cx="7315200" cy="4114800"/>
          </a:xfrm>
          <a:prstGeom prst="rect">
            <a:avLst/>
          </a:prstGeom>
          <a:noFill/>
          <a:ln>
            <a:noFill/>
          </a:ln>
        </p:spPr>
      </p:sp>
      <p:sp>
        <p:nvSpPr>
          <p:cNvPr id="172" name="Google Shape;172;g115e76f5ad1_0_402"/>
          <p:cNvSpPr txBox="1"/>
          <p:nvPr>
            <p:ph idx="1" type="body"/>
          </p:nvPr>
        </p:nvSpPr>
        <p:spPr>
          <a:xfrm>
            <a:off x="2389717" y="5367338"/>
            <a:ext cx="73152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73" name="Google Shape;173;g115e76f5ad1_0_402"/>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g115e76f5ad1_0_402"/>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g115e76f5ad1_0_402"/>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6" name="Shape 176"/>
        <p:cNvGrpSpPr/>
        <p:nvPr/>
      </p:nvGrpSpPr>
      <p:grpSpPr>
        <a:xfrm>
          <a:off x="0" y="0"/>
          <a:ext cx="0" cy="0"/>
          <a:chOff x="0" y="0"/>
          <a:chExt cx="0" cy="0"/>
        </a:xfrm>
      </p:grpSpPr>
      <p:sp>
        <p:nvSpPr>
          <p:cNvPr id="177" name="Google Shape;177;g115e76f5ad1_0_40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g115e76f5ad1_0_409"/>
          <p:cNvSpPr txBox="1"/>
          <p:nvPr>
            <p:ph idx="1" type="body"/>
          </p:nvPr>
        </p:nvSpPr>
        <p:spPr>
          <a:xfrm rot="5400000">
            <a:off x="3832950" y="-1623149"/>
            <a:ext cx="4526100"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9" name="Google Shape;179;g115e76f5ad1_0_409"/>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g115e76f5ad1_0_409"/>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g115e76f5ad1_0_409"/>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2" name="Shape 182"/>
        <p:cNvGrpSpPr/>
        <p:nvPr/>
      </p:nvGrpSpPr>
      <p:grpSpPr>
        <a:xfrm>
          <a:off x="0" y="0"/>
          <a:ext cx="0" cy="0"/>
          <a:chOff x="0" y="0"/>
          <a:chExt cx="0" cy="0"/>
        </a:xfrm>
      </p:grpSpPr>
      <p:sp>
        <p:nvSpPr>
          <p:cNvPr id="183" name="Google Shape;183;g115e76f5ad1_0_415"/>
          <p:cNvSpPr txBox="1"/>
          <p:nvPr>
            <p:ph type="title"/>
          </p:nvPr>
        </p:nvSpPr>
        <p:spPr>
          <a:xfrm rot="5400000">
            <a:off x="7285050" y="1828789"/>
            <a:ext cx="5851500"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g115e76f5ad1_0_415"/>
          <p:cNvSpPr txBox="1"/>
          <p:nvPr>
            <p:ph idx="1" type="body"/>
          </p:nvPr>
        </p:nvSpPr>
        <p:spPr>
          <a:xfrm rot="5400000">
            <a:off x="1697000" y="-812861"/>
            <a:ext cx="5851500" cy="80265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5" name="Google Shape;185;g115e76f5ad1_0_415"/>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g115e76f5ad1_0_415"/>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g115e76f5ad1_0_415"/>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188" name="Shape 188"/>
        <p:cNvGrpSpPr/>
        <p:nvPr/>
      </p:nvGrpSpPr>
      <p:grpSpPr>
        <a:xfrm>
          <a:off x="0" y="0"/>
          <a:ext cx="0" cy="0"/>
          <a:chOff x="0" y="0"/>
          <a:chExt cx="0" cy="0"/>
        </a:xfrm>
      </p:grpSpPr>
      <p:sp>
        <p:nvSpPr>
          <p:cNvPr id="189" name="Google Shape;189;g115e76f5ad1_0_42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g115e76f5ad1_0_421"/>
          <p:cNvSpPr txBox="1"/>
          <p:nvPr/>
        </p:nvSpPr>
        <p:spPr>
          <a:xfrm>
            <a:off x="2946400" y="274638"/>
            <a:ext cx="8636100" cy="563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9900"/>
              </a:buClr>
              <a:buSzPts val="3200"/>
              <a:buFont typeface="Quattrocento Sans"/>
              <a:buNone/>
            </a:pPr>
            <a:r>
              <a:rPr b="1" i="0" lang="en-US" sz="3200" u="none" cap="small" strike="noStrike">
                <a:solidFill>
                  <a:srgbClr val="FF9900"/>
                </a:solidFill>
                <a:latin typeface="Quattrocento Sans"/>
                <a:ea typeface="Quattrocento Sans"/>
                <a:cs typeface="Quattrocento Sans"/>
                <a:sym typeface="Quattrocento Sans"/>
              </a:rPr>
              <a:t>Click to edit Master title style</a:t>
            </a:r>
            <a:endParaRPr b="1" i="0" sz="3200" u="none" cap="small" strike="noStrike">
              <a:solidFill>
                <a:srgbClr val="FF9900"/>
              </a:solidFill>
              <a:latin typeface="Quattrocento Sans"/>
              <a:ea typeface="Quattrocento Sans"/>
              <a:cs typeface="Quattrocento Sans"/>
              <a:sym typeface="Quattrocento Sans"/>
            </a:endParaRPr>
          </a:p>
        </p:txBody>
      </p:sp>
      <p:sp>
        <p:nvSpPr>
          <p:cNvPr id="191" name="Google Shape;191;g115e76f5ad1_0_421"/>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92" name="Google Shape;192;g115e76f5ad1_0_421"/>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cxnSp>
        <p:nvCxnSpPr>
          <p:cNvPr id="193" name="Google Shape;193;g115e76f5ad1_0_421"/>
          <p:cNvCxnSpPr/>
          <p:nvPr/>
        </p:nvCxnSpPr>
        <p:spPr>
          <a:xfrm rot="10800000">
            <a:off x="711300" y="835152"/>
            <a:ext cx="10871100" cy="0"/>
          </a:xfrm>
          <a:prstGeom prst="straightConnector1">
            <a:avLst/>
          </a:prstGeom>
          <a:noFill/>
          <a:ln cap="flat" cmpd="sng" w="38100">
            <a:solidFill>
              <a:srgbClr val="BD4B48"/>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94" name="Shape 194"/>
        <p:cNvGrpSpPr/>
        <p:nvPr/>
      </p:nvGrpSpPr>
      <p:grpSpPr>
        <a:xfrm>
          <a:off x="0" y="0"/>
          <a:ext cx="0" cy="0"/>
          <a:chOff x="0" y="0"/>
          <a:chExt cx="0" cy="0"/>
        </a:xfrm>
      </p:grpSpPr>
      <p:sp>
        <p:nvSpPr>
          <p:cNvPr id="195" name="Google Shape;195;g115e76f5ad1_0_427"/>
          <p:cNvSpPr txBox="1"/>
          <p:nvPr>
            <p:ph type="title"/>
          </p:nvPr>
        </p:nvSpPr>
        <p:spPr>
          <a:xfrm>
            <a:off x="2336800" y="198438"/>
            <a:ext cx="9448800" cy="4875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g115e76f5ad1_0_427"/>
          <p:cNvSpPr txBox="1"/>
          <p:nvPr>
            <p:ph idx="1" type="body"/>
          </p:nvPr>
        </p:nvSpPr>
        <p:spPr>
          <a:xfrm>
            <a:off x="1727200" y="1066800"/>
            <a:ext cx="10363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1"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7" name="Google Shape;197;g115e76f5ad1_0_427"/>
          <p:cNvSpPr txBox="1"/>
          <p:nvPr>
            <p:ph idx="2" type="body"/>
          </p:nvPr>
        </p:nvSpPr>
        <p:spPr>
          <a:xfrm>
            <a:off x="6604000" y="1828800"/>
            <a:ext cx="5384700" cy="2743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0"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8" name="Google Shape;198;g115e76f5ad1_0_427"/>
          <p:cNvSpPr txBox="1"/>
          <p:nvPr>
            <p:ph idx="12" type="sldNum"/>
          </p:nvPr>
        </p:nvSpPr>
        <p:spPr>
          <a:xfrm>
            <a:off x="-1828800" y="6172201"/>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99" name="Shape 199"/>
        <p:cNvGrpSpPr/>
        <p:nvPr/>
      </p:nvGrpSpPr>
      <p:grpSpPr>
        <a:xfrm>
          <a:off x="0" y="0"/>
          <a:ext cx="0" cy="0"/>
          <a:chOff x="0" y="0"/>
          <a:chExt cx="0" cy="0"/>
        </a:xfrm>
      </p:grpSpPr>
      <p:sp>
        <p:nvSpPr>
          <p:cNvPr id="200" name="Google Shape;200;g115e76f5ad1_0_432"/>
          <p:cNvSpPr txBox="1"/>
          <p:nvPr>
            <p:ph type="title"/>
          </p:nvPr>
        </p:nvSpPr>
        <p:spPr>
          <a:xfrm>
            <a:off x="2946400" y="274638"/>
            <a:ext cx="8636100" cy="563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g115e76f5ad1_0_432"/>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02" name="Google Shape;202;g115e76f5ad1_0_432"/>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7" name="Google Shape;37;p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19"/>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4" name="Google Shape;44;p1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20"/>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20"/>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 name="Google Shape;52;p20"/>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3" name="Google Shape;53;p2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descr="http://uconndigitalarts.com/wp-content/uploads/2013/04/original.jpg" id="61" name="Google Shape;61;p21"/>
          <p:cNvPicPr preferRelativeResize="0"/>
          <p:nvPr/>
        </p:nvPicPr>
        <p:blipFill rotWithShape="1">
          <a:blip r:embed="rId2">
            <a:alphaModFix/>
          </a:blip>
          <a:srcRect b="41310" l="0" r="0" t="43978"/>
          <a:stretch/>
        </p:blipFill>
        <p:spPr>
          <a:xfrm flipH="1">
            <a:off x="3732707" y="2575401"/>
            <a:ext cx="4568091" cy="283858"/>
          </a:xfrm>
          <a:prstGeom prst="rect">
            <a:avLst/>
          </a:prstGeom>
          <a:noFill/>
          <a:ln>
            <a:noFill/>
          </a:ln>
        </p:spPr>
      </p:pic>
      <p:pic>
        <p:nvPicPr>
          <p:cNvPr descr="C:\Users\powerpoint.vn\Downloads\1e2cd4b177168ad16ce2e7c504bba4d2.x400.jpeg" id="62" name="Google Shape;62;p21"/>
          <p:cNvPicPr preferRelativeResize="0"/>
          <p:nvPr/>
        </p:nvPicPr>
        <p:blipFill rotWithShape="1">
          <a:blip r:embed="rId3">
            <a:alphaModFix/>
          </a:blip>
          <a:srcRect b="55710" l="0" r="0" t="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7200"/>
              <a:buFont typeface="Calibri"/>
              <a:buNone/>
            </a:pPr>
            <a:r>
              <a:rPr b="1" i="0" lang="en-US" sz="7200" u="none" cap="none" strike="noStrike">
                <a:solidFill>
                  <a:schemeClr val="lt1"/>
                </a:solidFill>
                <a:latin typeface="Calibri"/>
                <a:ea typeface="Calibri"/>
                <a:cs typeface="Calibri"/>
                <a:sym typeface="Calibri"/>
              </a:rPr>
              <a:t>DEM</a:t>
            </a:r>
            <a:r>
              <a:rPr b="1" i="0" lang="en-US" sz="11500" u="none" cap="none" strike="noStrike">
                <a:solidFill>
                  <a:schemeClr val="lt1"/>
                </a:solidFill>
                <a:latin typeface="Calibri"/>
                <a:ea typeface="Calibri"/>
                <a:cs typeface="Calibri"/>
                <a:sym typeface="Calibri"/>
              </a:rPr>
              <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http://www.designofsignage.com/application/symbol/hands/image/600x600/hand-press-button-4.jpg" id="64" name="Google Shape;64;p21"/>
          <p:cNvPicPr preferRelativeResize="0"/>
          <p:nvPr/>
        </p:nvPicPr>
        <p:blipFill rotWithShape="1">
          <a:blip r:embed="rId4">
            <a:alphaModFix/>
          </a:blip>
          <a:srcRect b="0" l="0" r="0" t="0"/>
          <a:stretch/>
        </p:blipFill>
        <p:spPr>
          <a:xfrm>
            <a:off x="6016752" y="3568725"/>
            <a:ext cx="3488947" cy="2616710"/>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8" name="Google Shape;68;p2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p:nvPr>
            <p:ph idx="2" type="pic"/>
          </p:nvPr>
        </p:nvSpPr>
        <p:spPr>
          <a:xfrm>
            <a:off x="2389717" y="612775"/>
            <a:ext cx="7315200" cy="4114800"/>
          </a:xfrm>
          <a:prstGeom prst="rect">
            <a:avLst/>
          </a:prstGeom>
          <a:noFill/>
          <a:ln>
            <a:noFill/>
          </a:ln>
        </p:spPr>
      </p:sp>
      <p:sp>
        <p:nvSpPr>
          <p:cNvPr id="75" name="Google Shape;75;p2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6" name="Google Shape;76;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1.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g115e76f5ad1_0_33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8" name="Google Shape;108;g115e76f5ad1_0_339"/>
          <p:cNvSpPr txBox="1"/>
          <p:nvPr>
            <p:ph idx="1" type="body"/>
          </p:nvPr>
        </p:nvSpPr>
        <p:spPr>
          <a:xfrm>
            <a:off x="609600" y="1600201"/>
            <a:ext cx="109728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g115e76f5ad1_0_339"/>
          <p:cNvSpPr txBox="1"/>
          <p:nvPr>
            <p:ph idx="10" type="dt"/>
          </p:nvPr>
        </p:nvSpPr>
        <p:spPr>
          <a:xfrm>
            <a:off x="609600" y="6356351"/>
            <a:ext cx="28449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0" name="Google Shape;110;g115e76f5ad1_0_339"/>
          <p:cNvSpPr txBox="1"/>
          <p:nvPr>
            <p:ph idx="11" type="ftr"/>
          </p:nvPr>
        </p:nvSpPr>
        <p:spPr>
          <a:xfrm>
            <a:off x="4165600" y="6356351"/>
            <a:ext cx="38607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1" name="Google Shape;111;g115e76f5ad1_0_339"/>
          <p:cNvSpPr txBox="1"/>
          <p:nvPr>
            <p:ph idx="12" type="sldNum"/>
          </p:nvPr>
        </p:nvSpPr>
        <p:spPr>
          <a:xfrm>
            <a:off x="8737600" y="6356351"/>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15e76f5ad1_0_0"/>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5A33"/>
              </a:buClr>
              <a:buSzPts val="2200"/>
              <a:buNone/>
            </a:pPr>
            <a:r>
              <a:rPr lang="en-US"/>
              <a:t>Bài 6: kế hoạch kiểm thử</a:t>
            </a:r>
            <a:endParaRPr/>
          </a:p>
        </p:txBody>
      </p:sp>
      <p:sp>
        <p:nvSpPr>
          <p:cNvPr id="208" name="Google Shape;208;g115e76f5ad1_0_0"/>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5A33"/>
              </a:buClr>
              <a:buSzPts val="3400"/>
              <a:buFont typeface="Calibri"/>
              <a:buNone/>
            </a:pPr>
            <a:r>
              <a:rPr lang="en-US"/>
              <a:t>kiểm thử cơ bản(P1)</a:t>
            </a:r>
            <a:endParaRPr/>
          </a:p>
        </p:txBody>
      </p:sp>
      <p:pic>
        <p:nvPicPr>
          <p:cNvPr id="209" name="Google Shape;209;g115e76f5ad1_0_0"/>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16f0f54a95_0_14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testing</a:t>
            </a:r>
            <a:endParaRPr/>
          </a:p>
        </p:txBody>
      </p:sp>
      <p:pic>
        <p:nvPicPr>
          <p:cNvPr id="275" name="Google Shape;275;g116f0f54a95_0_142"/>
          <p:cNvPicPr preferRelativeResize="0"/>
          <p:nvPr/>
        </p:nvPicPr>
        <p:blipFill>
          <a:blip r:embed="rId3">
            <a:alphaModFix/>
          </a:blip>
          <a:stretch>
            <a:fillRect/>
          </a:stretch>
        </p:blipFill>
        <p:spPr>
          <a:xfrm>
            <a:off x="1800899" y="961925"/>
            <a:ext cx="7889600" cy="55580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16f0f54a95_0_12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analyze the product</a:t>
            </a:r>
            <a:endParaRPr/>
          </a:p>
        </p:txBody>
      </p:sp>
      <p:sp>
        <p:nvSpPr>
          <p:cNvPr id="281" name="Google Shape;281;g116f0f54a95_0_122"/>
          <p:cNvSpPr txBox="1"/>
          <p:nvPr/>
        </p:nvSpPr>
        <p:spPr>
          <a:xfrm>
            <a:off x="522375" y="1597325"/>
            <a:ext cx="11338200" cy="4733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Câu hỏi đặt ra là làm thế nào bạn có thể kiểm tra một sản phẩm mà không có bất kỳ thông tin nào về nó?</a:t>
            </a:r>
            <a:endParaRPr sz="3600">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Câu trả lời là Không thể. Bạn phải tìm hiểu kỹ một sản phẩm trước khi thử nghiệm.</a:t>
            </a:r>
            <a:endParaRPr sz="36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sp>
        <p:nvSpPr>
          <p:cNvPr id="282" name="Google Shape;282;g116f0f54a95_0_122"/>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Phân tích sản phẩm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anim calcmode="lin" valueType="num">
                                      <p:cBhvr additive="base">
                                        <p:cTn dur="1000"/>
                                        <p:tgtEl>
                                          <p:spTgt spid="28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anim calcmode="lin" valueType="num">
                                      <p:cBhvr additive="base">
                                        <p:cTn dur="1000"/>
                                        <p:tgtEl>
                                          <p:spTgt spid="28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1">
                                            <p:txEl>
                                              <p:pRg end="2" st="2"/>
                                            </p:txEl>
                                          </p:spTgt>
                                        </p:tgtEl>
                                        <p:attrNameLst>
                                          <p:attrName>style.visibility</p:attrName>
                                        </p:attrNameLst>
                                      </p:cBhvr>
                                      <p:to>
                                        <p:strVal val="visible"/>
                                      </p:to>
                                    </p:set>
                                    <p:anim calcmode="lin" valueType="num">
                                      <p:cBhvr additive="base">
                                        <p:cTn dur="1000"/>
                                        <p:tgtEl>
                                          <p:spTgt spid="28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16f0f54a95_0_17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analyze the product</a:t>
            </a:r>
            <a:endParaRPr/>
          </a:p>
        </p:txBody>
      </p:sp>
      <p:sp>
        <p:nvSpPr>
          <p:cNvPr id="288" name="Google Shape;288;g116f0f54a95_0_171"/>
          <p:cNvSpPr txBox="1"/>
          <p:nvPr/>
        </p:nvSpPr>
        <p:spPr>
          <a:xfrm>
            <a:off x="522375" y="1597325"/>
            <a:ext cx="11338200" cy="4951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3600">
                <a:latin typeface="Quattrocento Sans"/>
                <a:ea typeface="Quattrocento Sans"/>
                <a:cs typeface="Quattrocento Sans"/>
                <a:sym typeface="Quattrocento Sans"/>
              </a:rPr>
              <a:t>Ví dụ: Sản phẩm đang được kiểm thử là trang web ngân hàng Guru99. Bạn nên nghiên cứu khách hàng và người dùng cuối để biết nhu cầu và mong đợi của họ từ ứng dụng. Sau đó hãy đặt một số câu hỏi như : </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Ai sẽ sử dụng trang web?</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Cái này được dùng để làm gì?</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Nó sẽ làm việc như thế nào?</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Phần mềm / phần cứng sản phẩm sử dụng là gì?</a:t>
            </a:r>
            <a:endParaRPr sz="2441">
              <a:solidFill>
                <a:srgbClr val="333333"/>
              </a:solidFill>
              <a:highlight>
                <a:schemeClr val="lt1"/>
              </a:highlight>
              <a:latin typeface="Quattrocento Sans"/>
              <a:ea typeface="Quattrocento Sans"/>
              <a:cs typeface="Quattrocento Sans"/>
              <a:sym typeface="Quattrocento Sans"/>
            </a:endParaRPr>
          </a:p>
        </p:txBody>
      </p:sp>
      <p:sp>
        <p:nvSpPr>
          <p:cNvPr id="289" name="Google Shape;289;g116f0f54a95_0_171"/>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về </a:t>
            </a:r>
            <a:r>
              <a:rPr lang="en-US" sz="4000">
                <a:solidFill>
                  <a:srgbClr val="333333"/>
                </a:solidFill>
                <a:latin typeface="Quattrocento Sans"/>
                <a:ea typeface="Quattrocento Sans"/>
                <a:cs typeface="Quattrocento Sans"/>
                <a:sym typeface="Quattrocento Sans"/>
              </a:rPr>
              <a:t>Phân tích sản phẩm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 calcmode="lin" valueType="num">
                                      <p:cBhvr additive="base">
                                        <p:cTn dur="1000"/>
                                        <p:tgtEl>
                                          <p:spTgt spid="28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 calcmode="lin" valueType="num">
                                      <p:cBhvr additive="base">
                                        <p:cTn dur="1000"/>
                                        <p:tgtEl>
                                          <p:spTgt spid="28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 calcmode="lin" valueType="num">
                                      <p:cBhvr additive="base">
                                        <p:cTn dur="1000"/>
                                        <p:tgtEl>
                                          <p:spTgt spid="28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anim calcmode="lin" valueType="num">
                                      <p:cBhvr additive="base">
                                        <p:cTn dur="1000"/>
                                        <p:tgtEl>
                                          <p:spTgt spid="28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8">
                                            <p:txEl>
                                              <p:pRg end="4" st="4"/>
                                            </p:txEl>
                                          </p:spTgt>
                                        </p:tgtEl>
                                        <p:attrNameLst>
                                          <p:attrName>style.visibility</p:attrName>
                                        </p:attrNameLst>
                                      </p:cBhvr>
                                      <p:to>
                                        <p:strVal val="visible"/>
                                      </p:to>
                                    </p:set>
                                    <p:anim calcmode="lin" valueType="num">
                                      <p:cBhvr additive="base">
                                        <p:cTn dur="1000"/>
                                        <p:tgtEl>
                                          <p:spTgt spid="28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16f0f54a95_0_18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analyze the product</a:t>
            </a:r>
            <a:endParaRPr/>
          </a:p>
        </p:txBody>
      </p:sp>
      <p:sp>
        <p:nvSpPr>
          <p:cNvPr id="295" name="Google Shape;295;g116f0f54a95_0_181"/>
          <p:cNvSpPr txBox="1"/>
          <p:nvPr/>
        </p:nvSpPr>
        <p:spPr>
          <a:xfrm>
            <a:off x="-441550" y="1543875"/>
            <a:ext cx="7135800" cy="5186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Phỏng vấn khách hàng, designer, lập trình viên</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Review lại tài liệu của sản phẩm và dự án</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Thực hiện theo hướng dẫn phần mềm</a:t>
            </a:r>
            <a:endParaRPr sz="3600">
              <a:solidFill>
                <a:schemeClr val="dk1"/>
              </a:solidFill>
              <a:latin typeface="Quattrocento Sans"/>
              <a:ea typeface="Quattrocento Sans"/>
              <a:cs typeface="Quattrocento Sans"/>
              <a:sym typeface="Quattrocento Sans"/>
            </a:endParaRPr>
          </a:p>
        </p:txBody>
      </p:sp>
      <p:pic>
        <p:nvPicPr>
          <p:cNvPr id="296" name="Google Shape;296;g116f0f54a95_0_181"/>
          <p:cNvPicPr preferRelativeResize="0"/>
          <p:nvPr/>
        </p:nvPicPr>
        <p:blipFill>
          <a:blip r:embed="rId3">
            <a:alphaModFix/>
          </a:blip>
          <a:stretch>
            <a:fillRect/>
          </a:stretch>
        </p:blipFill>
        <p:spPr>
          <a:xfrm>
            <a:off x="6616550" y="2148250"/>
            <a:ext cx="5575450" cy="3709250"/>
          </a:xfrm>
          <a:prstGeom prst="rect">
            <a:avLst/>
          </a:prstGeom>
          <a:noFill/>
          <a:ln>
            <a:noFill/>
          </a:ln>
        </p:spPr>
      </p:pic>
      <p:sp>
        <p:nvSpPr>
          <p:cNvPr id="297" name="Google Shape;297;g116f0f54a95_0_181"/>
          <p:cNvSpPr txBox="1"/>
          <p:nvPr/>
        </p:nvSpPr>
        <p:spPr>
          <a:xfrm>
            <a:off x="569975" y="836750"/>
            <a:ext cx="11472600" cy="12369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None/>
            </a:pPr>
            <a:r>
              <a:rPr lang="en-US" sz="4000">
                <a:latin typeface="Quattrocento Sans"/>
                <a:ea typeface="Quattrocento Sans"/>
                <a:cs typeface="Quattrocento Sans"/>
                <a:sym typeface="Quattrocento Sans"/>
              </a:rPr>
              <a:t>Bạn có thể sử dụng phương pháp sau để phân tích trang web</a:t>
            </a:r>
            <a:r>
              <a:rPr lang="en-US" sz="3600">
                <a:latin typeface="Quattrocento Sans"/>
                <a:ea typeface="Quattrocento Sans"/>
                <a:cs typeface="Quattrocento Sans"/>
                <a:sym typeface="Quattrocento Sans"/>
              </a:rPr>
              <a:t> </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 calcmode="lin" valueType="num">
                                      <p:cBhvr additive="base">
                                        <p:cTn dur="1000"/>
                                        <p:tgtEl>
                                          <p:spTgt spid="29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 calcmode="lin" valueType="num">
                                      <p:cBhvr additive="base">
                                        <p:cTn dur="1000"/>
                                        <p:tgtEl>
                                          <p:spTgt spid="29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 calcmode="lin" valueType="num">
                                      <p:cBhvr additive="base">
                                        <p:cTn dur="1000"/>
                                        <p:tgtEl>
                                          <p:spTgt spid="29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 calcmode="lin" valueType="num">
                                      <p:cBhvr additive="base">
                                        <p:cTn dur="1000"/>
                                        <p:tgtEl>
                                          <p:spTgt spid="29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16f0f54a95_0_20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analyze the product</a:t>
            </a:r>
            <a:endParaRPr/>
          </a:p>
        </p:txBody>
      </p:sp>
      <p:sp>
        <p:nvSpPr>
          <p:cNvPr id="303" name="Google Shape;303;g116f0f54a95_0_205"/>
          <p:cNvSpPr txBox="1"/>
          <p:nvPr/>
        </p:nvSpPr>
        <p:spPr>
          <a:xfrm>
            <a:off x="576950" y="953250"/>
            <a:ext cx="11338200" cy="4951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3600">
                <a:latin typeface="Quattrocento Sans"/>
                <a:ea typeface="Quattrocento Sans"/>
                <a:cs typeface="Quattrocento Sans"/>
                <a:sym typeface="Quattrocento Sans"/>
              </a:rPr>
              <a:t>Bây giờ hãy Áp dụng kiến ​​thức trên cho một sản phẩm thực tế: Phân tích trang web ngân hàng </a:t>
            </a:r>
            <a:r>
              <a:rPr lang="en-US" sz="3600">
                <a:solidFill>
                  <a:srgbClr val="1155CC"/>
                </a:solidFill>
                <a:latin typeface="Quattrocento Sans"/>
                <a:ea typeface="Quattrocento Sans"/>
                <a:cs typeface="Quattrocento Sans"/>
                <a:sym typeface="Quattrocento Sans"/>
              </a:rPr>
              <a:t>http://demo.guru99.com/V4</a:t>
            </a:r>
            <a:endParaRPr sz="3600">
              <a:solidFill>
                <a:srgbClr val="1155CC"/>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t/>
            </a:r>
            <a:endParaRPr sz="3600">
              <a:latin typeface="Quattrocento Sans"/>
              <a:ea typeface="Quattrocento Sans"/>
              <a:cs typeface="Quattrocento Sans"/>
              <a:sym typeface="Quattrocento Sans"/>
            </a:endParaRPr>
          </a:p>
          <a:p>
            <a:pPr indent="0" lvl="0" marL="0" rtl="0" algn="l">
              <a:spcBef>
                <a:spcPts val="0"/>
              </a:spcBef>
              <a:spcAft>
                <a:spcPts val="0"/>
              </a:spcAft>
              <a:buNone/>
            </a:pPr>
            <a:r>
              <a:rPr i="1" lang="en-US" sz="3600">
                <a:latin typeface="Quattrocento Sans"/>
                <a:ea typeface="Quattrocento Sans"/>
                <a:cs typeface="Quattrocento Sans"/>
                <a:sym typeface="Quattrocento Sans"/>
              </a:rPr>
              <a:t>Chú ý: Bạn nên xem qua trang web này để giúp bạn hiểu tất cả các tính năng của trang web cũng như cách sử dụng nó.</a:t>
            </a:r>
            <a:endParaRPr i="1" sz="36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anim calcmode="lin" valueType="num">
                                      <p:cBhvr additive="base">
                                        <p:cTn dur="1000"/>
                                        <p:tgtEl>
                                          <p:spTgt spid="30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anim calcmode="lin" valueType="num">
                                      <p:cBhvr additive="base">
                                        <p:cTn dur="1000"/>
                                        <p:tgtEl>
                                          <p:spTgt spid="30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anim calcmode="lin" valueType="num">
                                      <p:cBhvr additive="base">
                                        <p:cTn dur="1000"/>
                                        <p:tgtEl>
                                          <p:spTgt spid="30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16f0f54a95_0_18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09" name="Google Shape;309;g116f0f54a95_0_189"/>
          <p:cNvSpPr txBox="1"/>
          <p:nvPr/>
        </p:nvSpPr>
        <p:spPr>
          <a:xfrm>
            <a:off x="522375" y="1597325"/>
            <a:ext cx="11338200" cy="52260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Chiến lược kiểm thử là một bước quan trọng trong việc lập một test plan. Tài liệu chiến lược kiểm thử, là tài liệu cấp cao, thường được phát triển bởi Test Manager. Tài liệu này xác định:</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Mục tiêu kiểm thử của dự án và các phương tiện để đạt được chúng</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nỗ lực và chi phí kiểm thử</a:t>
            </a:r>
            <a:endParaRPr sz="3600">
              <a:solidFill>
                <a:schemeClr val="dk1"/>
              </a:solidFill>
              <a:latin typeface="Quattrocento Sans"/>
              <a:ea typeface="Quattrocento Sans"/>
              <a:cs typeface="Quattrocento Sans"/>
              <a:sym typeface="Quattrocento Sans"/>
            </a:endParaRPr>
          </a:p>
          <a:p>
            <a:pPr indent="0" lvl="0" marL="742950" rtl="0" algn="l">
              <a:spcBef>
                <a:spcPts val="48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sp>
        <p:nvSpPr>
          <p:cNvPr id="310" name="Google Shape;310;g116f0f54a95_0_189"/>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Thiết kế chiến lược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 calcmode="lin" valueType="num">
                                      <p:cBhvr additive="base">
                                        <p:cTn dur="1000"/>
                                        <p:tgtEl>
                                          <p:spTgt spid="30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 calcmode="lin" valueType="num">
                                      <p:cBhvr additive="base">
                                        <p:cTn dur="1000"/>
                                        <p:tgtEl>
                                          <p:spTgt spid="30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 calcmode="lin" valueType="num">
                                      <p:cBhvr additive="base">
                                        <p:cTn dur="1000"/>
                                        <p:tgtEl>
                                          <p:spTgt spid="30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 calcmode="lin" valueType="num">
                                      <p:cBhvr additive="base">
                                        <p:cTn dur="1000"/>
                                        <p:tgtEl>
                                          <p:spTgt spid="30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16f0f54a95_0_19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16" name="Google Shape;316;g116f0f54a95_0_197"/>
          <p:cNvSpPr txBox="1"/>
          <p:nvPr/>
        </p:nvSpPr>
        <p:spPr>
          <a:xfrm>
            <a:off x="522375" y="1597325"/>
            <a:ext cx="11338200" cy="5226000"/>
          </a:xfrm>
          <a:prstGeom prst="rect">
            <a:avLst/>
          </a:prstGeom>
          <a:noFill/>
          <a:ln>
            <a:noFill/>
          </a:ln>
        </p:spPr>
        <p:txBody>
          <a:bodyPr anchorCtr="0" anchor="t" bIns="45700" lIns="91425" spcFirstLastPara="1" rIns="91425" wrap="square" tIns="45700">
            <a:normAutofit/>
          </a:bodyPr>
          <a:lstStyle/>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Ở </a:t>
            </a:r>
            <a:r>
              <a:rPr b="1" lang="en-US" sz="3500">
                <a:latin typeface="Quattrocento Sans"/>
                <a:ea typeface="Quattrocento Sans"/>
                <a:cs typeface="Quattrocento Sans"/>
                <a:sym typeface="Quattrocento Sans"/>
              </a:rPr>
              <a:t>ví dụ phần phân tích sản phẩm web ngân hàng</a:t>
            </a:r>
            <a:r>
              <a:rPr lang="en-US" sz="3500">
                <a:latin typeface="Quattrocento Sans"/>
                <a:ea typeface="Quattrocento Sans"/>
                <a:cs typeface="Quattrocento Sans"/>
                <a:sym typeface="Quattrocento Sans"/>
              </a:rPr>
              <a:t>. Bạn nên làm theo các bước dưới đây để thiết kế chiến lược:</a:t>
            </a:r>
            <a:endParaRPr sz="3500">
              <a:latin typeface="Quattrocento Sans"/>
              <a:ea typeface="Quattrocento Sans"/>
              <a:cs typeface="Quattrocento Sans"/>
              <a:sym typeface="Quattrocento Sans"/>
            </a:endParaRPr>
          </a:p>
          <a:p>
            <a:pPr indent="-336550" lvl="3" marL="160020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Bước 1: </a:t>
            </a:r>
            <a:r>
              <a:rPr lang="en-US" sz="3500">
                <a:latin typeface="Quattrocento Sans"/>
                <a:ea typeface="Quattrocento Sans"/>
                <a:cs typeface="Quattrocento Sans"/>
                <a:sym typeface="Quattrocento Sans"/>
              </a:rPr>
              <a:t>Xác định phạm vi kiểm thử</a:t>
            </a:r>
            <a:endParaRPr sz="3500">
              <a:latin typeface="Quattrocento Sans"/>
              <a:ea typeface="Quattrocento Sans"/>
              <a:cs typeface="Quattrocento Sans"/>
              <a:sym typeface="Quattrocento Sans"/>
            </a:endParaRPr>
          </a:p>
          <a:p>
            <a:pPr indent="-336550" lvl="3" marL="160020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Bước 2: Xác định loại kiểm thử</a:t>
            </a:r>
            <a:endParaRPr sz="3500">
              <a:latin typeface="Quattrocento Sans"/>
              <a:ea typeface="Quattrocento Sans"/>
              <a:cs typeface="Quattrocento Sans"/>
              <a:sym typeface="Quattrocento Sans"/>
            </a:endParaRPr>
          </a:p>
          <a:p>
            <a:pPr indent="-336550" lvl="3" marL="160020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Bước 3: Tài liệu (document) về rủi ro và vấn đề</a:t>
            </a:r>
            <a:endParaRPr sz="3500">
              <a:latin typeface="Quattrocento Sans"/>
              <a:ea typeface="Quattrocento Sans"/>
              <a:cs typeface="Quattrocento Sans"/>
              <a:sym typeface="Quattrocento Sans"/>
            </a:endParaRPr>
          </a:p>
          <a:p>
            <a:pPr indent="-336550" lvl="3" marL="160020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Bước 4: Tạo test logistics</a:t>
            </a:r>
            <a:endParaRPr sz="3500">
              <a:solidFill>
                <a:srgbClr val="222222"/>
              </a:solidFill>
              <a:highlight>
                <a:schemeClr val="lt1"/>
              </a:highlight>
              <a:latin typeface="Quattrocento Sans"/>
              <a:ea typeface="Quattrocento Sans"/>
              <a:cs typeface="Quattrocento Sans"/>
              <a:sym typeface="Quattrocento Sans"/>
            </a:endParaRPr>
          </a:p>
        </p:txBody>
      </p:sp>
      <p:sp>
        <p:nvSpPr>
          <p:cNvPr id="317" name="Google Shape;317;g116f0f54a95_0_197"/>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Thiết kế chiến lược kiểm thử</a:t>
            </a:r>
            <a:endParaRPr sz="4000">
              <a:solidFill>
                <a:srgbClr val="333333"/>
              </a:solidFill>
              <a:latin typeface="Quattrocento Sans"/>
              <a:ea typeface="Quattrocento Sans"/>
              <a:cs typeface="Quattrocento Sans"/>
              <a:sym typeface="Quattrocento Sans"/>
            </a:endParaRPr>
          </a:p>
        </p:txBody>
      </p:sp>
      <p:pic>
        <p:nvPicPr>
          <p:cNvPr id="318" name="Google Shape;318;g116f0f54a95_0_197"/>
          <p:cNvPicPr preferRelativeResize="0"/>
          <p:nvPr/>
        </p:nvPicPr>
        <p:blipFill>
          <a:blip r:embed="rId3">
            <a:alphaModFix/>
          </a:blip>
          <a:stretch>
            <a:fillRect/>
          </a:stretch>
        </p:blipFill>
        <p:spPr>
          <a:xfrm>
            <a:off x="4212000" y="5150263"/>
            <a:ext cx="7648575" cy="13620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anim calcmode="lin" valueType="num">
                                      <p:cBhvr additive="base">
                                        <p:cTn dur="1000"/>
                                        <p:tgtEl>
                                          <p:spTgt spid="31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xEl>
                                              <p:pRg end="1" st="1"/>
                                            </p:txEl>
                                          </p:spTgt>
                                        </p:tgtEl>
                                        <p:attrNameLst>
                                          <p:attrName>style.visibility</p:attrName>
                                        </p:attrNameLst>
                                      </p:cBhvr>
                                      <p:to>
                                        <p:strVal val="visible"/>
                                      </p:to>
                                    </p:set>
                                    <p:anim calcmode="lin" valueType="num">
                                      <p:cBhvr additive="base">
                                        <p:cTn dur="1000"/>
                                        <p:tgtEl>
                                          <p:spTgt spid="31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xEl>
                                              <p:pRg end="2" st="2"/>
                                            </p:txEl>
                                          </p:spTgt>
                                        </p:tgtEl>
                                        <p:attrNameLst>
                                          <p:attrName>style.visibility</p:attrName>
                                        </p:attrNameLst>
                                      </p:cBhvr>
                                      <p:to>
                                        <p:strVal val="visible"/>
                                      </p:to>
                                    </p:set>
                                    <p:anim calcmode="lin" valueType="num">
                                      <p:cBhvr additive="base">
                                        <p:cTn dur="1000"/>
                                        <p:tgtEl>
                                          <p:spTgt spid="31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xEl>
                                              <p:pRg end="3" st="3"/>
                                            </p:txEl>
                                          </p:spTgt>
                                        </p:tgtEl>
                                        <p:attrNameLst>
                                          <p:attrName>style.visibility</p:attrName>
                                        </p:attrNameLst>
                                      </p:cBhvr>
                                      <p:to>
                                        <p:strVal val="visible"/>
                                      </p:to>
                                    </p:set>
                                    <p:anim calcmode="lin" valueType="num">
                                      <p:cBhvr additive="base">
                                        <p:cTn dur="1000"/>
                                        <p:tgtEl>
                                          <p:spTgt spid="31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xEl>
                                              <p:pRg end="4" st="4"/>
                                            </p:txEl>
                                          </p:spTgt>
                                        </p:tgtEl>
                                        <p:attrNameLst>
                                          <p:attrName>style.visibility</p:attrName>
                                        </p:attrNameLst>
                                      </p:cBhvr>
                                      <p:to>
                                        <p:strVal val="visible"/>
                                      </p:to>
                                    </p:set>
                                    <p:anim calcmode="lin" valueType="num">
                                      <p:cBhvr additive="base">
                                        <p:cTn dur="1000"/>
                                        <p:tgtEl>
                                          <p:spTgt spid="31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16f0f54a95_0_21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24" name="Google Shape;324;g116f0f54a95_0_216"/>
          <p:cNvSpPr txBox="1"/>
          <p:nvPr/>
        </p:nvSpPr>
        <p:spPr>
          <a:xfrm>
            <a:off x="522375" y="1597325"/>
            <a:ext cx="11338200" cy="52260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thành phần của hệ thống sẽ được kiểm thử (phần cứng, phần mềm, phần mềm trung gian, v.v.) được định nghĩa là “trong phạm vi”</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thành phần của hệ thống sẽ không được kiểm thử cũng cần được xác định rõ ràng là “nằm ngoài phạm vi”</a:t>
            </a:r>
            <a:endParaRPr sz="3600">
              <a:solidFill>
                <a:srgbClr val="222222"/>
              </a:solidFill>
              <a:highlight>
                <a:schemeClr val="lt1"/>
              </a:highlight>
              <a:latin typeface="Quattrocento Sans"/>
              <a:ea typeface="Quattrocento Sans"/>
              <a:cs typeface="Quattrocento Sans"/>
              <a:sym typeface="Quattrocento Sans"/>
            </a:endParaRPr>
          </a:p>
        </p:txBody>
      </p:sp>
      <p:sp>
        <p:nvSpPr>
          <p:cNvPr id="325" name="Google Shape;325;g116f0f54a95_0_216"/>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1: Xác định phạm vi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anim calcmode="lin" valueType="num">
                                      <p:cBhvr additive="base">
                                        <p:cTn dur="1000"/>
                                        <p:tgtEl>
                                          <p:spTgt spid="32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anim calcmode="lin" valueType="num">
                                      <p:cBhvr additive="base">
                                        <p:cTn dur="1000"/>
                                        <p:tgtEl>
                                          <p:spTgt spid="32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116f0f54a95_0_21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31" name="Google Shape;331;g116f0f54a95_0_211"/>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phạm vi của dự án kiểm thử của bạn là rất quan trọng đối với tất cả các bên liên quan. Một phạm vi chính xác giúp bạn:</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Cung cấp cho mọi người một sự tự tin và thông tin chính xác về kiểm thử bạn đang làm</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Tất cả các thành viên dự án sẽ có một sự hiểu biết rõ ràng về những gì được kiểm thử và những gì không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 calcmode="lin" valueType="num">
                                      <p:cBhvr additive="base">
                                        <p:cTn dur="1000"/>
                                        <p:tgtEl>
                                          <p:spTgt spid="3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anim calcmode="lin" valueType="num">
                                      <p:cBhvr additive="base">
                                        <p:cTn dur="1000"/>
                                        <p:tgtEl>
                                          <p:spTgt spid="3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anim calcmode="lin" valueType="num">
                                      <p:cBhvr additive="base">
                                        <p:cTn dur="1000"/>
                                        <p:tgtEl>
                                          <p:spTgt spid="3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116f0f54a95_0_23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37" name="Google Shape;337;g116f0f54a95_0_230"/>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Làm thế nào để bạn xác định phạm vi dự án của bạn?</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Để xác định phạm vi, bạn phải: </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Lấy yêu cầu khách hàng chính xác</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ngân sách dự án</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Nắm rõ đặc điểm kỹ thuật sản phẩm</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Hiểu rõ kỹ năng của nhóm kiểm thử của bạn</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anim calcmode="lin" valueType="num">
                                      <p:cBhvr additive="base">
                                        <p:cTn dur="1000"/>
                                        <p:tgtEl>
                                          <p:spTgt spid="33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anim calcmode="lin" valueType="num">
                                      <p:cBhvr additive="base">
                                        <p:cTn dur="1000"/>
                                        <p:tgtEl>
                                          <p:spTgt spid="33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anim calcmode="lin" valueType="num">
                                      <p:cBhvr additive="base">
                                        <p:cTn dur="1000"/>
                                        <p:tgtEl>
                                          <p:spTgt spid="33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anim calcmode="lin" valueType="num">
                                      <p:cBhvr additive="base">
                                        <p:cTn dur="1000"/>
                                        <p:tgtEl>
                                          <p:spTgt spid="33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anim calcmode="lin" valueType="num">
                                      <p:cBhvr additive="base">
                                        <p:cTn dur="1000"/>
                                        <p:tgtEl>
                                          <p:spTgt spid="33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anim calcmode="lin" valueType="num">
                                      <p:cBhvr additive="base">
                                        <p:cTn dur="1000"/>
                                        <p:tgtEl>
                                          <p:spTgt spid="337">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15e76f5ad1_0_10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a:t>
            </a:r>
            <a:endParaRPr/>
          </a:p>
        </p:txBody>
      </p:sp>
      <p:pic>
        <p:nvPicPr>
          <p:cNvPr descr="D:\Pictures\PNG\present.png" id="215" name="Google Shape;215;g115e76f5ad1_0_103"/>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216" name="Google Shape;216;g115e76f5ad1_0_103"/>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7" name="Google Shape;217;g115e76f5ad1_0_103"/>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g115e76f5ad1_0_103"/>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15000"/>
              </a:lnSpc>
              <a:spcBef>
                <a:spcPts val="0"/>
              </a:spcBef>
              <a:spcAft>
                <a:spcPts val="0"/>
              </a:spcAft>
              <a:buClr>
                <a:srgbClr val="333333"/>
              </a:buClr>
              <a:buSzPts val="3700"/>
              <a:buFont typeface="Quattrocento Sans"/>
              <a:buChar char="•"/>
            </a:pPr>
            <a:r>
              <a:rPr b="1" lang="en-US" sz="2900">
                <a:solidFill>
                  <a:srgbClr val="333333"/>
                </a:solidFill>
                <a:latin typeface="Quattrocento Sans"/>
                <a:ea typeface="Quattrocento Sans"/>
                <a:cs typeface="Quattrocento Sans"/>
                <a:sym typeface="Quattrocento Sans"/>
              </a:rPr>
              <a:t>Test plan là gì?</a:t>
            </a:r>
            <a:endParaRPr b="1" sz="2900">
              <a:solidFill>
                <a:srgbClr val="333333"/>
              </a:solidFill>
              <a:latin typeface="Quattrocento Sans"/>
              <a:ea typeface="Quattrocento Sans"/>
              <a:cs typeface="Quattrocento Sans"/>
              <a:sym typeface="Quattrocento Sans"/>
            </a:endParaRPr>
          </a:p>
          <a:p>
            <a:pPr indent="-406400" lvl="0" marL="457200" marR="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Tầm quan trọng của Kế hoạch kiểm tra</a:t>
            </a:r>
            <a:endParaRPr b="1" sz="2900">
              <a:solidFill>
                <a:srgbClr val="333333"/>
              </a:solidFill>
              <a:latin typeface="Quattrocento Sans"/>
              <a:ea typeface="Quattrocento Sans"/>
              <a:cs typeface="Quattrocento Sans"/>
              <a:sym typeface="Quattrocento Sans"/>
            </a:endParaRPr>
          </a:p>
          <a:p>
            <a:pPr indent="-406400" lvl="0" marL="457200" marR="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8 bước để viết một Test Plan</a:t>
            </a:r>
            <a:endParaRPr b="1" sz="2900">
              <a:solidFill>
                <a:srgbClr val="333333"/>
              </a:solidFill>
              <a:latin typeface="Quattrocento Sans"/>
              <a:ea typeface="Quattrocento Sans"/>
              <a:cs typeface="Quattrocento Sans"/>
              <a:sym typeface="Quattrocento Sans"/>
            </a:endParaRPr>
          </a:p>
          <a:p>
            <a:pPr indent="-412750" lvl="1" marL="914400" marR="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1: Phân tích sản phẩm</a:t>
            </a:r>
            <a:endParaRPr b="1" sz="2900">
              <a:solidFill>
                <a:srgbClr val="333333"/>
              </a:solidFill>
              <a:latin typeface="Quattrocento Sans"/>
              <a:ea typeface="Quattrocento Sans"/>
              <a:cs typeface="Quattrocento Sans"/>
              <a:sym typeface="Quattrocento Sans"/>
            </a:endParaRPr>
          </a:p>
          <a:p>
            <a:pPr indent="-412750" lvl="1" marL="914400" marR="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2: Thiết kế Chiến lược Kiểm tra</a:t>
            </a:r>
            <a:endParaRPr b="1" sz="2900">
              <a:solidFill>
                <a:srgbClr val="333333"/>
              </a:solidFill>
              <a:latin typeface="Quattrocento Sans"/>
              <a:ea typeface="Quattrocento Sans"/>
              <a:cs typeface="Quattrocento Sans"/>
              <a:sym typeface="Quattrocento Sans"/>
            </a:endParaRPr>
          </a:p>
          <a:p>
            <a:pPr indent="-412750" lvl="1" marL="914400" marR="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3: Xác định các Mục tiêu Kiểm tra</a:t>
            </a:r>
            <a:endParaRPr b="1" sz="2900">
              <a:solidFill>
                <a:srgbClr val="333333"/>
              </a:solidFill>
              <a:latin typeface="Quattrocento Sans"/>
              <a:ea typeface="Quattrocento Sans"/>
              <a:cs typeface="Quattrocento Sans"/>
              <a:sym typeface="Quattrocento Sans"/>
            </a:endParaRPr>
          </a:p>
        </p:txBody>
      </p:sp>
      <p:sp>
        <p:nvSpPr>
          <p:cNvPr id="219" name="Google Shape;219;g115e76f5ad1_0_103"/>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116f0f54a95_0_23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43" name="Google Shape;343;g116f0f54a95_0_239"/>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Ví dụ áp dụng vào dự án kiểm thử website Ngân hàng thì để xác định trong và ngoài phạm vi </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a:t>
            </a:r>
            <a:r>
              <a:rPr lang="en-US" sz="3600">
                <a:solidFill>
                  <a:schemeClr val="dk1"/>
                </a:solidFill>
                <a:latin typeface="Quattrocento Sans"/>
                <a:ea typeface="Quattrocento Sans"/>
                <a:cs typeface="Quattrocento Sans"/>
                <a:sym typeface="Quattrocento Sans"/>
              </a:rPr>
              <a:t>rong phạm vi : Tập trung vào kiểm thử tất cả các chức năng (functions testing) và giao diện bên ngoài của trang web Ngân hàng Guru99.</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Ngoài phạm vi: Kiểm thử phi chức năng như stress testing, performance testing hoặc logical database testing hiện sẽ không được kiểm thử.</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3">
                                            <p:txEl>
                                              <p:pRg end="0" st="0"/>
                                            </p:txEl>
                                          </p:spTgt>
                                        </p:tgtEl>
                                        <p:attrNameLst>
                                          <p:attrName>style.visibility</p:attrName>
                                        </p:attrNameLst>
                                      </p:cBhvr>
                                      <p:to>
                                        <p:strVal val="visible"/>
                                      </p:to>
                                    </p:set>
                                    <p:anim calcmode="lin" valueType="num">
                                      <p:cBhvr additive="base">
                                        <p:cTn dur="1000"/>
                                        <p:tgtEl>
                                          <p:spTgt spid="34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3">
                                            <p:txEl>
                                              <p:pRg end="1" st="1"/>
                                            </p:txEl>
                                          </p:spTgt>
                                        </p:tgtEl>
                                        <p:attrNameLst>
                                          <p:attrName>style.visibility</p:attrName>
                                        </p:attrNameLst>
                                      </p:cBhvr>
                                      <p:to>
                                        <p:strVal val="visible"/>
                                      </p:to>
                                    </p:set>
                                    <p:anim calcmode="lin" valueType="num">
                                      <p:cBhvr additive="base">
                                        <p:cTn dur="1000"/>
                                        <p:tgtEl>
                                          <p:spTgt spid="34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3">
                                            <p:txEl>
                                              <p:pRg end="2" st="2"/>
                                            </p:txEl>
                                          </p:spTgt>
                                        </p:tgtEl>
                                        <p:attrNameLst>
                                          <p:attrName>style.visibility</p:attrName>
                                        </p:attrNameLst>
                                      </p:cBhvr>
                                      <p:to>
                                        <p:strVal val="visible"/>
                                      </p:to>
                                    </p:set>
                                    <p:anim calcmode="lin" valueType="num">
                                      <p:cBhvr additive="base">
                                        <p:cTn dur="1000"/>
                                        <p:tgtEl>
                                          <p:spTgt spid="34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16f0f54a95_0_24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49" name="Google Shape;349;g116f0f54a95_0_245"/>
          <p:cNvSpPr txBox="1"/>
          <p:nvPr/>
        </p:nvSpPr>
        <p:spPr>
          <a:xfrm>
            <a:off x="522375" y="1597325"/>
            <a:ext cx="11338200" cy="52260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Mỗi loại kiểm thử được xây dựng để xác định một loại lỗi sản phẩm cụ thể. Nhưng, tất cả các Loại Kiểm thử đều nhằm đạt được một mục tiêu chung. Phát hiện sớm tất cả các lỗi trước khi phát hành sản phẩm cho khách hàng.</a:t>
            </a:r>
            <a:endParaRPr sz="3600">
              <a:latin typeface="Quattrocento Sans"/>
              <a:ea typeface="Quattrocento Sans"/>
              <a:cs typeface="Quattrocento Sans"/>
              <a:sym typeface="Quattrocento Sans"/>
            </a:endParaRPr>
          </a:p>
        </p:txBody>
      </p:sp>
      <p:sp>
        <p:nvSpPr>
          <p:cNvPr id="350" name="Google Shape;350;g116f0f54a95_0_245"/>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2: Xác định loại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9">
                                            <p:txEl>
                                              <p:pRg end="0" st="0"/>
                                            </p:txEl>
                                          </p:spTgt>
                                        </p:tgtEl>
                                        <p:attrNameLst>
                                          <p:attrName>style.visibility</p:attrName>
                                        </p:attrNameLst>
                                      </p:cBhvr>
                                      <p:to>
                                        <p:strVal val="visible"/>
                                      </p:to>
                                    </p:set>
                                    <p:anim calcmode="lin" valueType="num">
                                      <p:cBhvr additive="base">
                                        <p:cTn dur="1000"/>
                                        <p:tgtEl>
                                          <p:spTgt spid="34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116f0f54a95_0_25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56" name="Google Shape;356;g116f0f54a95_0_259"/>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Có rất nhiều các loại kiểm thử để kiểm thử sản phẩm phần mềm. Nhóm của bạn không thể có đủ nỗ lực để xử lý tất cả các loại kiểm thử. Là người quản lý kiểm thử, bạn phải đặt mức độ ưu tiên của các loại kiểm thử và phân tích xem nên ứng dụng loại kiểm thử nào :</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Những loại kiểm thử nào nên được tập trung để kiểm thử ứng dụng web?</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Những loại kiểm thử nên được bỏ qua để tiết kiệm chi phí?</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anim calcmode="lin" valueType="num">
                                      <p:cBhvr additive="base">
                                        <p:cTn dur="1000"/>
                                        <p:tgtEl>
                                          <p:spTgt spid="35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anim calcmode="lin" valueType="num">
                                      <p:cBhvr additive="base">
                                        <p:cTn dur="1000"/>
                                        <p:tgtEl>
                                          <p:spTgt spid="35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6">
                                            <p:txEl>
                                              <p:pRg end="2" st="2"/>
                                            </p:txEl>
                                          </p:spTgt>
                                        </p:tgtEl>
                                        <p:attrNameLst>
                                          <p:attrName>style.visibility</p:attrName>
                                        </p:attrNameLst>
                                      </p:cBhvr>
                                      <p:to>
                                        <p:strVal val="visible"/>
                                      </p:to>
                                    </p:set>
                                    <p:anim calcmode="lin" valueType="num">
                                      <p:cBhvr additive="base">
                                        <p:cTn dur="1000"/>
                                        <p:tgtEl>
                                          <p:spTgt spid="35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16f0f54a95_0_25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62" name="Google Shape;362;g116f0f54a95_0_252"/>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Các loại kiểm thử thường được sử dụng được mô tả như hình dưới đây</a:t>
            </a:r>
            <a:endParaRPr sz="3600">
              <a:solidFill>
                <a:schemeClr val="dk1"/>
              </a:solidFill>
              <a:latin typeface="Quattrocento Sans"/>
              <a:ea typeface="Quattrocento Sans"/>
              <a:cs typeface="Quattrocento Sans"/>
              <a:sym typeface="Quattrocento Sans"/>
            </a:endParaRPr>
          </a:p>
        </p:txBody>
      </p:sp>
      <p:pic>
        <p:nvPicPr>
          <p:cNvPr id="363" name="Google Shape;363;g116f0f54a95_0_252"/>
          <p:cNvPicPr preferRelativeResize="0"/>
          <p:nvPr/>
        </p:nvPicPr>
        <p:blipFill>
          <a:blip r:embed="rId3">
            <a:alphaModFix/>
          </a:blip>
          <a:stretch>
            <a:fillRect/>
          </a:stretch>
        </p:blipFill>
        <p:spPr>
          <a:xfrm>
            <a:off x="3056100" y="2094750"/>
            <a:ext cx="6826749" cy="4617599"/>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anim calcmode="lin" valueType="num">
                                      <p:cBhvr additive="base">
                                        <p:cTn dur="1000"/>
                                        <p:tgtEl>
                                          <p:spTgt spid="36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16f0f54a95_0_26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69" name="Google Shape;369;g116f0f54a95_0_267"/>
          <p:cNvSpPr txBox="1"/>
          <p:nvPr/>
        </p:nvSpPr>
        <p:spPr>
          <a:xfrm>
            <a:off x="522375" y="1597325"/>
            <a:ext cx="11338200" cy="52260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Rủi ro là sự kiện không chắc chắn trong tương lai với xác suất xảy ra và khả năng thua lỗ. Khi rủi ro thực sự xảy ra, nó sẽ trở thành vấn đề.</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Test plan bạn sẽ ghi lại những rủi ro đó</a:t>
            </a:r>
            <a:endParaRPr sz="3600">
              <a:latin typeface="Quattrocento Sans"/>
              <a:ea typeface="Quattrocento Sans"/>
              <a:cs typeface="Quattrocento Sans"/>
              <a:sym typeface="Quattrocento Sans"/>
            </a:endParaRPr>
          </a:p>
          <a:p>
            <a:pPr indent="0" lvl="0" marL="742950" rtl="0" algn="l">
              <a:spcBef>
                <a:spcPts val="0"/>
              </a:spcBef>
              <a:spcAft>
                <a:spcPts val="0"/>
              </a:spcAft>
              <a:buNone/>
            </a:pPr>
            <a:r>
              <a:t/>
            </a:r>
            <a:endParaRPr sz="3600">
              <a:latin typeface="Quattrocento Sans"/>
              <a:ea typeface="Quattrocento Sans"/>
              <a:cs typeface="Quattrocento Sans"/>
              <a:sym typeface="Quattrocento Sans"/>
            </a:endParaRPr>
          </a:p>
        </p:txBody>
      </p:sp>
      <p:sp>
        <p:nvSpPr>
          <p:cNvPr id="370" name="Google Shape;370;g116f0f54a95_0_267"/>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3: Tài liệu về rủi ro và vấn đề</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9">
                                            <p:txEl>
                                              <p:pRg end="0" st="0"/>
                                            </p:txEl>
                                          </p:spTgt>
                                        </p:tgtEl>
                                        <p:attrNameLst>
                                          <p:attrName>style.visibility</p:attrName>
                                        </p:attrNameLst>
                                      </p:cBhvr>
                                      <p:to>
                                        <p:strVal val="visible"/>
                                      </p:to>
                                    </p:set>
                                    <p:anim calcmode="lin" valueType="num">
                                      <p:cBhvr additive="base">
                                        <p:cTn dur="1000"/>
                                        <p:tgtEl>
                                          <p:spTgt spid="36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9">
                                            <p:txEl>
                                              <p:pRg end="1" st="1"/>
                                            </p:txEl>
                                          </p:spTgt>
                                        </p:tgtEl>
                                        <p:attrNameLst>
                                          <p:attrName>style.visibility</p:attrName>
                                        </p:attrNameLst>
                                      </p:cBhvr>
                                      <p:to>
                                        <p:strVal val="visible"/>
                                      </p:to>
                                    </p:set>
                                    <p:anim calcmode="lin" valueType="num">
                                      <p:cBhvr additive="base">
                                        <p:cTn dur="1000"/>
                                        <p:tgtEl>
                                          <p:spTgt spid="36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9">
                                            <p:txEl>
                                              <p:pRg end="2" st="2"/>
                                            </p:txEl>
                                          </p:spTgt>
                                        </p:tgtEl>
                                        <p:attrNameLst>
                                          <p:attrName>style.visibility</p:attrName>
                                        </p:attrNameLst>
                                      </p:cBhvr>
                                      <p:to>
                                        <p:strVal val="visible"/>
                                      </p:to>
                                    </p:set>
                                    <p:anim calcmode="lin" valueType="num">
                                      <p:cBhvr additive="base">
                                        <p:cTn dur="1000"/>
                                        <p:tgtEl>
                                          <p:spTgt spid="36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16f0f54a95_0_27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76" name="Google Shape;376;g116f0f54a95_0_274"/>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Ví dụ về cách định nghĩa các rủi ro</a:t>
            </a:r>
            <a:endParaRPr sz="3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600">
              <a:solidFill>
                <a:schemeClr val="dk1"/>
              </a:solidFill>
              <a:latin typeface="Quattrocento Sans"/>
              <a:ea typeface="Quattrocento Sans"/>
              <a:cs typeface="Quattrocento Sans"/>
              <a:sym typeface="Quattrocento Sans"/>
            </a:endParaRPr>
          </a:p>
        </p:txBody>
      </p:sp>
      <p:pic>
        <p:nvPicPr>
          <p:cNvPr id="377" name="Google Shape;377;g116f0f54a95_0_274"/>
          <p:cNvPicPr preferRelativeResize="0"/>
          <p:nvPr/>
        </p:nvPicPr>
        <p:blipFill>
          <a:blip r:embed="rId3">
            <a:alphaModFix/>
          </a:blip>
          <a:stretch>
            <a:fillRect/>
          </a:stretch>
        </p:blipFill>
        <p:spPr>
          <a:xfrm>
            <a:off x="611075" y="1837325"/>
            <a:ext cx="11433476" cy="41885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6">
                                            <p:txEl>
                                              <p:pRg end="0" st="0"/>
                                            </p:txEl>
                                          </p:spTgt>
                                        </p:tgtEl>
                                        <p:attrNameLst>
                                          <p:attrName>style.visibility</p:attrName>
                                        </p:attrNameLst>
                                      </p:cBhvr>
                                      <p:to>
                                        <p:strVal val="visible"/>
                                      </p:to>
                                    </p:set>
                                    <p:anim calcmode="lin" valueType="num">
                                      <p:cBhvr additive="base">
                                        <p:cTn dur="1000"/>
                                        <p:tgtEl>
                                          <p:spTgt spid="37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6">
                                            <p:txEl>
                                              <p:pRg end="1" st="1"/>
                                            </p:txEl>
                                          </p:spTgt>
                                        </p:tgtEl>
                                        <p:attrNameLst>
                                          <p:attrName>style.visibility</p:attrName>
                                        </p:attrNameLst>
                                      </p:cBhvr>
                                      <p:to>
                                        <p:strVal val="visible"/>
                                      </p:to>
                                    </p:set>
                                    <p:anim calcmode="lin" valueType="num">
                                      <p:cBhvr additive="base">
                                        <p:cTn dur="1000"/>
                                        <p:tgtEl>
                                          <p:spTgt spid="37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16f0f54a95_0_28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83" name="Google Shape;383;g116f0f54a95_0_281"/>
          <p:cNvSpPr txBox="1"/>
          <p:nvPr/>
        </p:nvSpPr>
        <p:spPr>
          <a:xfrm>
            <a:off x="522375" y="1597325"/>
            <a:ext cx="11338200" cy="52260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Test Logistics, người quản lý kiểm thử cần trả lời các câu hỏi sau:</a:t>
            </a:r>
            <a:endParaRPr sz="3600">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Ai sẽ kiểm thử?</a:t>
            </a:r>
            <a:endParaRPr sz="3600">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Khi nào kiểm thử sẽ xảy ra?</a:t>
            </a:r>
            <a:endParaRPr sz="3600">
              <a:latin typeface="Quattrocento Sans"/>
              <a:ea typeface="Quattrocento Sans"/>
              <a:cs typeface="Quattrocento Sans"/>
              <a:sym typeface="Quattrocento Sans"/>
            </a:endParaRPr>
          </a:p>
          <a:p>
            <a:pPr indent="0" lvl="0" marL="742950" rtl="0" algn="l">
              <a:spcBef>
                <a:spcPts val="0"/>
              </a:spcBef>
              <a:spcAft>
                <a:spcPts val="0"/>
              </a:spcAft>
              <a:buNone/>
            </a:pPr>
            <a:r>
              <a:t/>
            </a:r>
            <a:endParaRPr sz="3600">
              <a:latin typeface="Quattrocento Sans"/>
              <a:ea typeface="Quattrocento Sans"/>
              <a:cs typeface="Quattrocento Sans"/>
              <a:sym typeface="Quattrocento Sans"/>
            </a:endParaRPr>
          </a:p>
        </p:txBody>
      </p:sp>
      <p:sp>
        <p:nvSpPr>
          <p:cNvPr id="384" name="Google Shape;384;g116f0f54a95_0_281"/>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4: Tạo test Logistics</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3">
                                            <p:txEl>
                                              <p:pRg end="0" st="0"/>
                                            </p:txEl>
                                          </p:spTgt>
                                        </p:tgtEl>
                                        <p:attrNameLst>
                                          <p:attrName>style.visibility</p:attrName>
                                        </p:attrNameLst>
                                      </p:cBhvr>
                                      <p:to>
                                        <p:strVal val="visible"/>
                                      </p:to>
                                    </p:set>
                                    <p:anim calcmode="lin" valueType="num">
                                      <p:cBhvr additive="base">
                                        <p:cTn dur="1000"/>
                                        <p:tgtEl>
                                          <p:spTgt spid="38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3">
                                            <p:txEl>
                                              <p:pRg end="1" st="1"/>
                                            </p:txEl>
                                          </p:spTgt>
                                        </p:tgtEl>
                                        <p:attrNameLst>
                                          <p:attrName>style.visibility</p:attrName>
                                        </p:attrNameLst>
                                      </p:cBhvr>
                                      <p:to>
                                        <p:strVal val="visible"/>
                                      </p:to>
                                    </p:set>
                                    <p:anim calcmode="lin" valueType="num">
                                      <p:cBhvr additive="base">
                                        <p:cTn dur="1000"/>
                                        <p:tgtEl>
                                          <p:spTgt spid="38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3">
                                            <p:txEl>
                                              <p:pRg end="2" st="2"/>
                                            </p:txEl>
                                          </p:spTgt>
                                        </p:tgtEl>
                                        <p:attrNameLst>
                                          <p:attrName>style.visibility</p:attrName>
                                        </p:attrNameLst>
                                      </p:cBhvr>
                                      <p:to>
                                        <p:strVal val="visible"/>
                                      </p:to>
                                    </p:set>
                                    <p:anim calcmode="lin" valueType="num">
                                      <p:cBhvr additive="base">
                                        <p:cTn dur="1000"/>
                                        <p:tgtEl>
                                          <p:spTgt spid="38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3">
                                            <p:txEl>
                                              <p:pRg end="3" st="3"/>
                                            </p:txEl>
                                          </p:spTgt>
                                        </p:tgtEl>
                                        <p:attrNameLst>
                                          <p:attrName>style.visibility</p:attrName>
                                        </p:attrNameLst>
                                      </p:cBhvr>
                                      <p:to>
                                        <p:strVal val="visible"/>
                                      </p:to>
                                    </p:set>
                                    <p:anim calcmode="lin" valueType="num">
                                      <p:cBhvr additive="base">
                                        <p:cTn dur="1000"/>
                                        <p:tgtEl>
                                          <p:spTgt spid="38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16f0f54a95_0_29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90" name="Google Shape;390;g116f0f54a95_0_297"/>
          <p:cNvSpPr txBox="1"/>
          <p:nvPr/>
        </p:nvSpPr>
        <p:spPr>
          <a:xfrm>
            <a:off x="595125" y="816000"/>
            <a:ext cx="11338200" cy="52260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Ai sẽ kiểm thử?</a:t>
            </a:r>
            <a:endParaRPr sz="3600">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Để chọn đúng thành viên cho nhiệm vụ được chỉ định, bạn phải xem xét liệu kỹ năng của anh ta có đủ điều kiện cho nhiệm vụ đó hay không, cũng ước tính ngân sách dự án. Chọn sai thành viên cho nhiệm vụ có thể khiến dự án thất bại hoặc bị delay.</a:t>
            </a:r>
            <a:endParaRPr sz="3600">
              <a:latin typeface="Quattrocento Sans"/>
              <a:ea typeface="Quattrocento Sans"/>
              <a:cs typeface="Quattrocento Sans"/>
              <a:sym typeface="Quattrocento Sans"/>
            </a:endParaRPr>
          </a:p>
          <a:p>
            <a:pPr indent="0" lvl="0" marL="742950" rtl="0" algn="l">
              <a:spcBef>
                <a:spcPts val="0"/>
              </a:spcBef>
              <a:spcAft>
                <a:spcPts val="0"/>
              </a:spcAft>
              <a:buNone/>
            </a:pPr>
            <a:r>
              <a:t/>
            </a:r>
            <a:endParaRPr sz="36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anim calcmode="lin" valueType="num">
                                      <p:cBhvr additive="base">
                                        <p:cTn dur="1000"/>
                                        <p:tgtEl>
                                          <p:spTgt spid="39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anim calcmode="lin" valueType="num">
                                      <p:cBhvr additive="base">
                                        <p:cTn dur="1000"/>
                                        <p:tgtEl>
                                          <p:spTgt spid="39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anim calcmode="lin" valueType="num">
                                      <p:cBhvr additive="base">
                                        <p:cTn dur="1000"/>
                                        <p:tgtEl>
                                          <p:spTgt spid="39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16f0f54a95_0_28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396" name="Google Shape;396;g116f0f54a95_0_289"/>
          <p:cNvSpPr txBox="1"/>
          <p:nvPr/>
        </p:nvSpPr>
        <p:spPr>
          <a:xfrm>
            <a:off x="595125" y="816000"/>
            <a:ext cx="11338200" cy="5226000"/>
          </a:xfrm>
          <a:prstGeom prst="rect">
            <a:avLst/>
          </a:prstGeom>
          <a:noFill/>
          <a:ln>
            <a:noFill/>
          </a:ln>
        </p:spPr>
        <p:txBody>
          <a:bodyPr anchorCtr="0" anchor="t" bIns="45700" lIns="91425" spcFirstLastPara="1" rIns="91425" wrap="square" tIns="45700">
            <a:normAutofit/>
          </a:bodyPr>
          <a:lstStyle/>
          <a:p>
            <a:pPr indent="-330200" lvl="2" marL="11430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Người có các kỹ năng sau là lý tưởng nhất để thực hiện kiểm thử phần mềm:</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Khả năng hiểu quan điểm của khách hàng</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Mong muốn chất lượng tốt</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Sự chú ý đến chi tiết</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Hợp tác tốt</a:t>
            </a:r>
            <a:endParaRPr sz="3600">
              <a:latin typeface="Quattrocento Sans"/>
              <a:ea typeface="Quattrocento Sans"/>
              <a:cs typeface="Quattrocento Sans"/>
              <a:sym typeface="Quattrocento Sans"/>
            </a:endParaRPr>
          </a:p>
          <a:p>
            <a:pPr indent="0" lvl="0" marL="742950" rtl="0" algn="l">
              <a:spcBef>
                <a:spcPts val="0"/>
              </a:spcBef>
              <a:spcAft>
                <a:spcPts val="0"/>
              </a:spcAft>
              <a:buNone/>
            </a:pPr>
            <a:r>
              <a:t/>
            </a:r>
            <a:endParaRPr sz="36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 calcmode="lin" valueType="num">
                                      <p:cBhvr additive="base">
                                        <p:cTn dur="1000"/>
                                        <p:tgtEl>
                                          <p:spTgt spid="39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 calcmode="lin" valueType="num">
                                      <p:cBhvr additive="base">
                                        <p:cTn dur="1000"/>
                                        <p:tgtEl>
                                          <p:spTgt spid="39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anim calcmode="lin" valueType="num">
                                      <p:cBhvr additive="base">
                                        <p:cTn dur="1000"/>
                                        <p:tgtEl>
                                          <p:spTgt spid="39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anim calcmode="lin" valueType="num">
                                      <p:cBhvr additive="base">
                                        <p:cTn dur="1000"/>
                                        <p:tgtEl>
                                          <p:spTgt spid="39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6">
                                            <p:txEl>
                                              <p:pRg end="4" st="4"/>
                                            </p:txEl>
                                          </p:spTgt>
                                        </p:tgtEl>
                                        <p:attrNameLst>
                                          <p:attrName>style.visibility</p:attrName>
                                        </p:attrNameLst>
                                      </p:cBhvr>
                                      <p:to>
                                        <p:strVal val="visible"/>
                                      </p:to>
                                    </p:set>
                                    <p:anim calcmode="lin" valueType="num">
                                      <p:cBhvr additive="base">
                                        <p:cTn dur="1000"/>
                                        <p:tgtEl>
                                          <p:spTgt spid="39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6">
                                            <p:txEl>
                                              <p:pRg end="5" st="5"/>
                                            </p:txEl>
                                          </p:spTgt>
                                        </p:tgtEl>
                                        <p:attrNameLst>
                                          <p:attrName>style.visibility</p:attrName>
                                        </p:attrNameLst>
                                      </p:cBhvr>
                                      <p:to>
                                        <p:strVal val="visible"/>
                                      </p:to>
                                    </p:set>
                                    <p:anim calcmode="lin" valueType="num">
                                      <p:cBhvr additive="base">
                                        <p:cTn dur="1000"/>
                                        <p:tgtEl>
                                          <p:spTgt spid="39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16f0f54a95_0_30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402" name="Google Shape;402;g116f0f54a95_0_303"/>
          <p:cNvSpPr txBox="1"/>
          <p:nvPr/>
        </p:nvSpPr>
        <p:spPr>
          <a:xfrm>
            <a:off x="595125" y="816000"/>
            <a:ext cx="11338200" cy="52260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Khi nào kiểm thử sẽ xảy ra</a:t>
            </a:r>
            <a:r>
              <a:rPr lang="en-US" sz="3600">
                <a:latin typeface="Quattrocento Sans"/>
                <a:ea typeface="Quattrocento Sans"/>
                <a:cs typeface="Quattrocento Sans"/>
                <a:sym typeface="Quattrocento Sans"/>
              </a:rPr>
              <a:t>?</a:t>
            </a:r>
            <a:endParaRPr sz="3600">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hoạt động kiểm thử phải được kết hợp với các hoạt động phát triển liên quan.</a:t>
            </a:r>
            <a:endParaRPr sz="3600">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a:t>
            </a:r>
            <a:r>
              <a:rPr lang="en-US" sz="3600">
                <a:latin typeface="Quattrocento Sans"/>
                <a:ea typeface="Quattrocento Sans"/>
                <a:cs typeface="Quattrocento Sans"/>
                <a:sym typeface="Quattrocento Sans"/>
              </a:rPr>
              <a:t>ắt đầu kiểm thử khi bạn có tất cả các mục yêu cầu được tập hợp ba yếu tố</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Tài liệu kiểm thử + Nhân lực + Môi trường kiểm thử = Test đã sẵn sàng.</a:t>
            </a:r>
            <a:endParaRPr sz="36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 calcmode="lin" valueType="num">
                                      <p:cBhvr additive="base">
                                        <p:cTn dur="1000"/>
                                        <p:tgtEl>
                                          <p:spTgt spid="40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 calcmode="lin" valueType="num">
                                      <p:cBhvr additive="base">
                                        <p:cTn dur="1000"/>
                                        <p:tgtEl>
                                          <p:spTgt spid="40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anim calcmode="lin" valueType="num">
                                      <p:cBhvr additive="base">
                                        <p:cTn dur="1000"/>
                                        <p:tgtEl>
                                          <p:spTgt spid="40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3" st="3"/>
                                            </p:txEl>
                                          </p:spTgt>
                                        </p:tgtEl>
                                        <p:attrNameLst>
                                          <p:attrName>style.visibility</p:attrName>
                                        </p:attrNameLst>
                                      </p:cBhvr>
                                      <p:to>
                                        <p:strVal val="visible"/>
                                      </p:to>
                                    </p:set>
                                    <p:anim calcmode="lin" valueType="num">
                                      <p:cBhvr additive="base">
                                        <p:cTn dur="1000"/>
                                        <p:tgtEl>
                                          <p:spTgt spid="40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15e76f5ad1_0_333"/>
          <p:cNvSpPr/>
          <p:nvPr/>
        </p:nvSpPr>
        <p:spPr>
          <a:xfrm>
            <a:off x="3471675" y="3049625"/>
            <a:ext cx="80346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test plan</a:t>
            </a:r>
            <a:endParaRPr b="1" i="0" sz="5400" u="none" cap="small" strike="noStrike">
              <a:solidFill>
                <a:srgbClr val="FFA15D"/>
              </a:solidFill>
              <a:latin typeface="Calibri"/>
              <a:ea typeface="Calibri"/>
              <a:cs typeface="Calibri"/>
              <a:sym typeface="Calibri"/>
            </a:endParaRPr>
          </a:p>
        </p:txBody>
      </p:sp>
      <p:cxnSp>
        <p:nvCxnSpPr>
          <p:cNvPr id="225" name="Google Shape;225;g115e76f5ad1_0_333"/>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226" name="Google Shape;226;g115e76f5ad1_0_333"/>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16f0f54a95_0_30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define test objectives</a:t>
            </a:r>
            <a:endParaRPr/>
          </a:p>
        </p:txBody>
      </p:sp>
      <p:sp>
        <p:nvSpPr>
          <p:cNvPr id="408" name="Google Shape;408;g116f0f54a95_0_309"/>
          <p:cNvSpPr txBox="1"/>
          <p:nvPr/>
        </p:nvSpPr>
        <p:spPr>
          <a:xfrm>
            <a:off x="522375" y="1597325"/>
            <a:ext cx="11338200" cy="5226000"/>
          </a:xfrm>
          <a:prstGeom prst="rect">
            <a:avLst/>
          </a:prstGeom>
          <a:noFill/>
          <a:ln>
            <a:noFill/>
          </a:ln>
        </p:spPr>
        <p:txBody>
          <a:bodyPr anchorCtr="0" anchor="t" bIns="45700" lIns="91425" spcFirstLastPara="1" rIns="91425" wrap="square" tIns="45700">
            <a:normAutofit lnSpcReduction="10000"/>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Mỗi quá trình test sẽ có một mục tiêu khác nhau, cần xác định rõ mục tiêu của quá trình đó là gì. Do đó, việc xác định đúng mục tiêu sẽ giúp cho việc test sản phẩm diễn ra nhanh chóng và suôn sẻ hơn.</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Để xác định mục tiêu kiểm thử, bạn nên thực hiện 2 bước sau:</a:t>
            </a:r>
            <a:endParaRPr sz="3600">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1: Liệt kê tất cả các tính năng phần mềm (chức năng, hiệu suất, GUI) có thể cần kiểm thử.</a:t>
            </a:r>
            <a:endParaRPr sz="3600">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2: Xác định mục tiêu kiểm thử dựa trên các tính năng trên</a:t>
            </a:r>
            <a:endParaRPr sz="3600">
              <a:latin typeface="Quattrocento Sans"/>
              <a:ea typeface="Quattrocento Sans"/>
              <a:cs typeface="Quattrocento Sans"/>
              <a:sym typeface="Quattrocento Sans"/>
            </a:endParaRPr>
          </a:p>
        </p:txBody>
      </p:sp>
      <p:sp>
        <p:nvSpPr>
          <p:cNvPr id="409" name="Google Shape;409;g116f0f54a95_0_309"/>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3: Xác định mục tiêu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 calcmode="lin" valueType="num">
                                      <p:cBhvr additive="base">
                                        <p:cTn dur="1000"/>
                                        <p:tgtEl>
                                          <p:spTgt spid="40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anim calcmode="lin" valueType="num">
                                      <p:cBhvr additive="base">
                                        <p:cTn dur="1000"/>
                                        <p:tgtEl>
                                          <p:spTgt spid="40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anim calcmode="lin" valueType="num">
                                      <p:cBhvr additive="base">
                                        <p:cTn dur="1000"/>
                                        <p:tgtEl>
                                          <p:spTgt spid="40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anim calcmode="lin" valueType="num">
                                      <p:cBhvr additive="base">
                                        <p:cTn dur="1000"/>
                                        <p:tgtEl>
                                          <p:spTgt spid="40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16f0f54a95_0_31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define test objectives</a:t>
            </a:r>
            <a:endParaRPr/>
          </a:p>
        </p:txBody>
      </p:sp>
      <p:sp>
        <p:nvSpPr>
          <p:cNvPr id="415" name="Google Shape;415;g116f0f54a95_0_319"/>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Áp dụng vào dự án kiểm thử website Ngân hàng để xác định đối tượng kiểm thử chúng ta có sơ đồ tư duy như sau: </a:t>
            </a:r>
            <a:endParaRPr sz="3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600">
              <a:solidFill>
                <a:schemeClr val="dk1"/>
              </a:solidFill>
              <a:latin typeface="Quattrocento Sans"/>
              <a:ea typeface="Quattrocento Sans"/>
              <a:cs typeface="Quattrocento Sans"/>
              <a:sym typeface="Quattrocento Sans"/>
            </a:endParaRPr>
          </a:p>
        </p:txBody>
      </p:sp>
      <p:pic>
        <p:nvPicPr>
          <p:cNvPr id="416" name="Google Shape;416;g116f0f54a95_0_319"/>
          <p:cNvPicPr preferRelativeResize="0"/>
          <p:nvPr/>
        </p:nvPicPr>
        <p:blipFill>
          <a:blip r:embed="rId3">
            <a:alphaModFix/>
          </a:blip>
          <a:stretch>
            <a:fillRect/>
          </a:stretch>
        </p:blipFill>
        <p:spPr>
          <a:xfrm>
            <a:off x="4365825" y="2133125"/>
            <a:ext cx="7216476" cy="457922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116f0f54a95_0_33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design test strategy</a:t>
            </a:r>
            <a:endParaRPr/>
          </a:p>
        </p:txBody>
      </p:sp>
      <p:sp>
        <p:nvSpPr>
          <p:cNvPr id="422" name="Google Shape;422;g116f0f54a95_0_334"/>
          <p:cNvSpPr txBox="1"/>
          <p:nvPr/>
        </p:nvSpPr>
        <p:spPr>
          <a:xfrm>
            <a:off x="249500" y="816000"/>
            <a:ext cx="11410800" cy="6042000"/>
          </a:xfrm>
          <a:prstGeom prst="rect">
            <a:avLst/>
          </a:prstGeom>
          <a:noFill/>
          <a:ln>
            <a:noFill/>
          </a:ln>
        </p:spPr>
        <p:txBody>
          <a:bodyPr anchorCtr="0" anchor="t" bIns="45700" lIns="91425" spcFirstLastPara="1" rIns="91425" wrap="square" tIns="45700">
            <a:noAutofit/>
          </a:bodyPr>
          <a:lstStyle/>
          <a:p>
            <a:pPr indent="-342900" lvl="1" marL="742950" rtl="0" algn="l">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Dựa trên các tính năng trên, bạn có thể xác định mục tiêu kiểm thử (Test Objective) của dự án Ngân hàng như sau:</a:t>
            </a:r>
            <a:endParaRPr sz="3300">
              <a:latin typeface="Quattrocento Sans"/>
              <a:ea typeface="Quattrocento Sans"/>
              <a:cs typeface="Quattrocento Sans"/>
              <a:sym typeface="Quattrocento Sans"/>
            </a:endParaRPr>
          </a:p>
          <a:p>
            <a:pPr indent="-311150" lvl="2" marL="1143000" rtl="0" algn="l">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Kiểm thử xem liệu chức năng của trang web Ngân hàng(Tài khoản, Tiền gửi) có hoạt động như mong đợi mà không có bất kỳ lỗi hoặc lỗi nào trong môi trường kinh doanh thực tế</a:t>
            </a:r>
            <a:endParaRPr sz="3300">
              <a:latin typeface="Quattrocento Sans"/>
              <a:ea typeface="Quattrocento Sans"/>
              <a:cs typeface="Quattrocento Sans"/>
              <a:sym typeface="Quattrocento Sans"/>
            </a:endParaRPr>
          </a:p>
          <a:p>
            <a:pPr indent="-311150" lvl="2" marL="1143000" rtl="0" algn="l">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Kiểm thử xem giao diện bên ngoài của trang web như UI có hoạt động như mong đợi không và đáp ứng nhu cầu của khách hàng</a:t>
            </a:r>
            <a:endParaRPr sz="3300">
              <a:latin typeface="Quattrocento Sans"/>
              <a:ea typeface="Quattrocento Sans"/>
              <a:cs typeface="Quattrocento Sans"/>
              <a:sym typeface="Quattrocento Sans"/>
            </a:endParaRPr>
          </a:p>
          <a:p>
            <a:pPr indent="-311150" lvl="2" marL="1143000" rtl="0" algn="l">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Xác minh khả năng sử dụng của trang web. Những chức năng đó có thuận tiện cho người dùng hay không?</a:t>
            </a:r>
            <a:endParaRPr sz="33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anim calcmode="lin" valueType="num">
                                      <p:cBhvr additive="base">
                                        <p:cTn dur="1000"/>
                                        <p:tgtEl>
                                          <p:spTgt spid="42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2">
                                            <p:txEl>
                                              <p:pRg end="1" st="1"/>
                                            </p:txEl>
                                          </p:spTgt>
                                        </p:tgtEl>
                                        <p:attrNameLst>
                                          <p:attrName>style.visibility</p:attrName>
                                        </p:attrNameLst>
                                      </p:cBhvr>
                                      <p:to>
                                        <p:strVal val="visible"/>
                                      </p:to>
                                    </p:set>
                                    <p:anim calcmode="lin" valueType="num">
                                      <p:cBhvr additive="base">
                                        <p:cTn dur="1000"/>
                                        <p:tgtEl>
                                          <p:spTgt spid="42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2">
                                            <p:txEl>
                                              <p:pRg end="2" st="2"/>
                                            </p:txEl>
                                          </p:spTgt>
                                        </p:tgtEl>
                                        <p:attrNameLst>
                                          <p:attrName>style.visibility</p:attrName>
                                        </p:attrNameLst>
                                      </p:cBhvr>
                                      <p:to>
                                        <p:strVal val="visible"/>
                                      </p:to>
                                    </p:set>
                                    <p:anim calcmode="lin" valueType="num">
                                      <p:cBhvr additive="base">
                                        <p:cTn dur="1000"/>
                                        <p:tgtEl>
                                          <p:spTgt spid="42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2">
                                            <p:txEl>
                                              <p:pRg end="3" st="3"/>
                                            </p:txEl>
                                          </p:spTgt>
                                        </p:tgtEl>
                                        <p:attrNameLst>
                                          <p:attrName>style.visibility</p:attrName>
                                        </p:attrNameLst>
                                      </p:cBhvr>
                                      <p:to>
                                        <p:strVal val="visible"/>
                                      </p:to>
                                    </p:set>
                                    <p:anim calcmode="lin" valueType="num">
                                      <p:cBhvr additive="base">
                                        <p:cTn dur="1000"/>
                                        <p:tgtEl>
                                          <p:spTgt spid="42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11757251f1a_0_46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428" name="Google Shape;428;g11757251f1a_0_469"/>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429" name="Google Shape;429;g11757251f1a_0_469"/>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0" name="Google Shape;430;g11757251f1a_0_469"/>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 name="Google Shape;431;g11757251f1a_0_469"/>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63550" lvl="0" marL="457200" rtl="0" algn="l">
              <a:lnSpc>
                <a:spcPct val="115000"/>
              </a:lnSpc>
              <a:spcBef>
                <a:spcPts val="0"/>
              </a:spcBef>
              <a:spcAft>
                <a:spcPts val="0"/>
              </a:spcAft>
              <a:buClr>
                <a:srgbClr val="333333"/>
              </a:buClr>
              <a:buSzPts val="3700"/>
              <a:buFont typeface="Quattrocento Sans"/>
              <a:buChar char="•"/>
            </a:pPr>
            <a:r>
              <a:rPr b="1" lang="en-US" sz="2900">
                <a:solidFill>
                  <a:srgbClr val="333333"/>
                </a:solidFill>
                <a:latin typeface="Quattrocento Sans"/>
                <a:ea typeface="Quattrocento Sans"/>
                <a:cs typeface="Quattrocento Sans"/>
                <a:sym typeface="Quattrocento Sans"/>
              </a:rPr>
              <a:t>Test plan là gì?</a:t>
            </a:r>
            <a:endParaRPr b="1" sz="2900">
              <a:solidFill>
                <a:srgbClr val="333333"/>
              </a:solidFill>
              <a:latin typeface="Quattrocento Sans"/>
              <a:ea typeface="Quattrocento Sans"/>
              <a:cs typeface="Quattrocento Sans"/>
              <a:sym typeface="Quattrocento Sans"/>
            </a:endParaRPr>
          </a:p>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Tầm quan trọng của Kế hoạch kiểm tra là gì?</a:t>
            </a:r>
            <a:endParaRPr b="1" sz="2900">
              <a:solidFill>
                <a:srgbClr val="333333"/>
              </a:solidFill>
              <a:latin typeface="Quattrocento Sans"/>
              <a:ea typeface="Quattrocento Sans"/>
              <a:cs typeface="Quattrocento Sans"/>
              <a:sym typeface="Quattrocento Sans"/>
            </a:endParaRPr>
          </a:p>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8 bước để viết một Test Plan</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1: Phân tích sản phẩm</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2: Thiết kế Chiến lược Kiểm tra</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3: Xác định các Mục tiêu Kiểm tra</a:t>
            </a:r>
            <a:endParaRPr b="1" sz="2900">
              <a:solidFill>
                <a:srgbClr val="333333"/>
              </a:solidFill>
              <a:latin typeface="Quattrocento Sans"/>
              <a:ea typeface="Quattrocento Sans"/>
              <a:cs typeface="Quattrocento Sans"/>
              <a:sym typeface="Quattrocento Sans"/>
            </a:endParaRPr>
          </a:p>
        </p:txBody>
      </p:sp>
      <p:sp>
        <p:nvSpPr>
          <p:cNvPr id="432" name="Google Shape;432;g11757251f1a_0_469"/>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433" name="Google Shape;433;g11757251f1a_0_469"/>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1757251f1a_0_47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439" name="Google Shape;439;g11757251f1a_0_479"/>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440" name="Google Shape;440;g11757251f1a_0_479"/>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1" name="Google Shape;441;g11757251f1a_0_479"/>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 name="Google Shape;442;g11757251f1a_0_479"/>
          <p:cNvSpPr txBox="1"/>
          <p:nvPr/>
        </p:nvSpPr>
        <p:spPr>
          <a:xfrm>
            <a:off x="694500" y="2067600"/>
            <a:ext cx="8229600" cy="3933900"/>
          </a:xfrm>
          <a:prstGeom prst="rect">
            <a:avLst/>
          </a:prstGeom>
          <a:noFill/>
          <a:ln>
            <a:noFill/>
          </a:ln>
        </p:spPr>
        <p:txBody>
          <a:bodyPr anchorCtr="0" anchor="t" bIns="45700" lIns="91425" spcFirstLastPara="1" rIns="91425" wrap="square" tIns="45700">
            <a:noAutofit/>
          </a:bodyPr>
          <a:lstStyle/>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8 bước để viết một Test Plan</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4: Xác định tiêu chí kiểm tra</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5: Hoạch định nguồn lực</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6: Lập kế hoạch môi trường thử nghiệm</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7: Lập lịch &amp; Ước tính</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8: Xác định phân phối thử nghiệm</a:t>
            </a:r>
            <a:endParaRPr b="1" sz="2900">
              <a:solidFill>
                <a:srgbClr val="333333"/>
              </a:solidFill>
              <a:latin typeface="Quattrocento Sans"/>
              <a:ea typeface="Quattrocento Sans"/>
              <a:cs typeface="Quattrocento Sans"/>
              <a:sym typeface="Quattrocento Sans"/>
            </a:endParaRPr>
          </a:p>
        </p:txBody>
      </p:sp>
      <p:sp>
        <p:nvSpPr>
          <p:cNvPr id="443" name="Google Shape;443;g11757251f1a_0_479"/>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444" name="Google Shape;444;g11757251f1a_0_479"/>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g11757251f1a_0_489"/>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1757251f1a_0_493"/>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5A33"/>
              </a:buClr>
              <a:buSzPts val="2200"/>
              <a:buNone/>
            </a:pPr>
            <a:r>
              <a:rPr lang="en-US"/>
              <a:t>Bài 6: kế hoạch kiểm thử</a:t>
            </a:r>
            <a:endParaRPr/>
          </a:p>
        </p:txBody>
      </p:sp>
      <p:sp>
        <p:nvSpPr>
          <p:cNvPr id="455" name="Google Shape;455;g11757251f1a_0_493"/>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5A33"/>
              </a:buClr>
              <a:buSzPts val="3400"/>
              <a:buFont typeface="Calibri"/>
              <a:buNone/>
            </a:pPr>
            <a:r>
              <a:rPr lang="en-US"/>
              <a:t>kiểm thử cơ bản(P2)</a:t>
            </a:r>
            <a:endParaRPr/>
          </a:p>
        </p:txBody>
      </p:sp>
      <p:pic>
        <p:nvPicPr>
          <p:cNvPr id="456" name="Google Shape;456;g11757251f1a_0_493"/>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1757251f1a_0_49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a:t>
            </a:r>
            <a:endParaRPr/>
          </a:p>
        </p:txBody>
      </p:sp>
      <p:pic>
        <p:nvPicPr>
          <p:cNvPr descr="D:\Pictures\PNG\present.png" id="462" name="Google Shape;462;g11757251f1a_0_499"/>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463" name="Google Shape;463;g11757251f1a_0_499"/>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4" name="Google Shape;464;g11757251f1a_0_499"/>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g11757251f1a_0_499"/>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8 bước để viết một Test Plan</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4: Xác định tiêu chí kiểm tra</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5: Hoạch định nguồn lực</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6: Lập kế hoạch môi trường thử nghiệm</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7: Lập lịch &amp; Ước tính</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8: Xác định phân phối thử nghiệm</a:t>
            </a:r>
            <a:endParaRPr b="1" sz="2900">
              <a:solidFill>
                <a:srgbClr val="333333"/>
              </a:solidFill>
              <a:latin typeface="Quattrocento Sans"/>
              <a:ea typeface="Quattrocento Sans"/>
              <a:cs typeface="Quattrocento Sans"/>
              <a:sym typeface="Quattrocento Sans"/>
            </a:endParaRPr>
          </a:p>
        </p:txBody>
      </p:sp>
      <p:sp>
        <p:nvSpPr>
          <p:cNvPr id="466" name="Google Shape;466;g11757251f1a_0_499"/>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1757251f1a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define test criteria</a:t>
            </a:r>
            <a:endParaRPr/>
          </a:p>
        </p:txBody>
      </p:sp>
      <p:sp>
        <p:nvSpPr>
          <p:cNvPr id="472" name="Google Shape;472;g11757251f1a_0_0"/>
          <p:cNvSpPr txBox="1"/>
          <p:nvPr/>
        </p:nvSpPr>
        <p:spPr>
          <a:xfrm>
            <a:off x="522375" y="1597325"/>
            <a:ext cx="11338200" cy="52260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Tiêu chí kiểm thử là một tiêu chuẩn hoặc quy tắc mà dựa vào đó có thể thực hiện đánh giá sản phẩm. Có 2 loại tiêu chí kiểm thử như sau:</a:t>
            </a:r>
            <a:endParaRPr sz="3600">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Tiêu chí Đình chỉ(Suspension Criteria)</a:t>
            </a:r>
            <a:endParaRPr sz="3600">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Tiêu chí thoát(Exit Criteria)</a:t>
            </a:r>
            <a:endParaRPr sz="3600">
              <a:latin typeface="Quattrocento Sans"/>
              <a:ea typeface="Quattrocento Sans"/>
              <a:cs typeface="Quattrocento Sans"/>
              <a:sym typeface="Quattrocento Sans"/>
            </a:endParaRPr>
          </a:p>
        </p:txBody>
      </p:sp>
      <p:sp>
        <p:nvSpPr>
          <p:cNvPr id="473" name="Google Shape;473;g11757251f1a_0_0"/>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4: Xác định tiêu chí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anim calcmode="lin" valueType="num">
                                      <p:cBhvr additive="base">
                                        <p:cTn dur="1000"/>
                                        <p:tgtEl>
                                          <p:spTgt spid="47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anim calcmode="lin" valueType="num">
                                      <p:cBhvr additive="base">
                                        <p:cTn dur="1000"/>
                                        <p:tgtEl>
                                          <p:spTgt spid="47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anim calcmode="lin" valueType="num">
                                      <p:cBhvr additive="base">
                                        <p:cTn dur="1000"/>
                                        <p:tgtEl>
                                          <p:spTgt spid="47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11757251f1a_0_1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define test objectives</a:t>
            </a:r>
            <a:endParaRPr/>
          </a:p>
        </p:txBody>
      </p:sp>
      <p:sp>
        <p:nvSpPr>
          <p:cNvPr id="479" name="Google Shape;479;g11757251f1a_0_11"/>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Tiêu chí Đình chỉ(Suspension Criteria)</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Chỉ định các tiêu chí đình chỉ quan trọng cho một bài kiểm tra. Nếu các tiêu chí đình chỉ được đáp ứng trong quá trình thử nghiệm, chu kỳ thử nghiệm đang hoạt động sẽ bị tạm dừng cho đến khi các tiêu chí được giải quyết .</a:t>
            </a:r>
            <a:endParaRPr sz="3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600">
                <a:solidFill>
                  <a:schemeClr val="dk1"/>
                </a:solidFill>
                <a:latin typeface="Quattrocento Sans"/>
                <a:ea typeface="Quattrocento Sans"/>
                <a:cs typeface="Quattrocento Sans"/>
                <a:sym typeface="Quattrocento Sans"/>
              </a:rPr>
              <a:t>Ví dụ: Nếu các thành viên trong nhóm của bạn báo cáo rằng có 40% trường hợp kiểm thử không thành công, bạn nên tạm ngừng kiểm tra cho đến khi nhóm phát triển khắc phục tất cả các trường hợp không thành công.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9">
                                            <p:txEl>
                                              <p:pRg end="0" st="0"/>
                                            </p:txEl>
                                          </p:spTgt>
                                        </p:tgtEl>
                                        <p:attrNameLst>
                                          <p:attrName>style.visibility</p:attrName>
                                        </p:attrNameLst>
                                      </p:cBhvr>
                                      <p:to>
                                        <p:strVal val="visible"/>
                                      </p:to>
                                    </p:set>
                                    <p:anim calcmode="lin" valueType="num">
                                      <p:cBhvr additive="base">
                                        <p:cTn dur="1000"/>
                                        <p:tgtEl>
                                          <p:spTgt spid="47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9">
                                            <p:txEl>
                                              <p:pRg end="1" st="1"/>
                                            </p:txEl>
                                          </p:spTgt>
                                        </p:tgtEl>
                                        <p:attrNameLst>
                                          <p:attrName>style.visibility</p:attrName>
                                        </p:attrNameLst>
                                      </p:cBhvr>
                                      <p:to>
                                        <p:strVal val="visible"/>
                                      </p:to>
                                    </p:set>
                                    <p:anim calcmode="lin" valueType="num">
                                      <p:cBhvr additive="base">
                                        <p:cTn dur="1000"/>
                                        <p:tgtEl>
                                          <p:spTgt spid="47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9">
                                            <p:txEl>
                                              <p:pRg end="2" st="2"/>
                                            </p:txEl>
                                          </p:spTgt>
                                        </p:tgtEl>
                                        <p:attrNameLst>
                                          <p:attrName>style.visibility</p:attrName>
                                        </p:attrNameLst>
                                      </p:cBhvr>
                                      <p:to>
                                        <p:strVal val="visible"/>
                                      </p:to>
                                    </p:set>
                                    <p:anim calcmode="lin" valueType="num">
                                      <p:cBhvr additive="base">
                                        <p:cTn dur="1000"/>
                                        <p:tgtEl>
                                          <p:spTgt spid="47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15e76f5ad1_0_43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test plan</a:t>
            </a:r>
            <a:endParaRPr/>
          </a:p>
        </p:txBody>
      </p:sp>
      <p:sp>
        <p:nvSpPr>
          <p:cNvPr id="232" name="Google Shape;232;g115e76f5ad1_0_436"/>
          <p:cNvSpPr txBox="1"/>
          <p:nvPr/>
        </p:nvSpPr>
        <p:spPr>
          <a:xfrm>
            <a:off x="617100" y="1701675"/>
            <a:ext cx="11425200" cy="48834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Theo định nghĩa của ISTQB: “</a:t>
            </a:r>
            <a:r>
              <a:rPr lang="en-US" sz="3500">
                <a:solidFill>
                  <a:schemeClr val="dk1"/>
                </a:solidFill>
                <a:latin typeface="Quattrocento Sans"/>
                <a:ea typeface="Quattrocento Sans"/>
                <a:cs typeface="Quattrocento Sans"/>
                <a:sym typeface="Quattrocento Sans"/>
              </a:rPr>
              <a:t>TEST PLAN</a:t>
            </a:r>
            <a:r>
              <a:rPr lang="en-US" sz="3500">
                <a:latin typeface="Quattrocento Sans"/>
                <a:ea typeface="Quattrocento Sans"/>
                <a:cs typeface="Quattrocento Sans"/>
                <a:sym typeface="Quattrocento Sans"/>
              </a:rPr>
              <a:t> là một tài liệu mô tả phạm vi, cách tiếp cận, nguồn lực và lịch trình của các hoạt động kiểm tra dự kiến.” </a:t>
            </a:r>
            <a:r>
              <a:rPr i="1" lang="en-US" sz="3000">
                <a:latin typeface="Quattrocento Sans"/>
                <a:ea typeface="Quattrocento Sans"/>
                <a:cs typeface="Quattrocento Sans"/>
                <a:sym typeface="Quattrocento Sans"/>
              </a:rPr>
              <a:t>(ISTQB® (International Software Testing Qualifications Board))</a:t>
            </a:r>
            <a:endParaRPr i="1" sz="3000">
              <a:latin typeface="Quattrocento Sans"/>
              <a:ea typeface="Quattrocento Sans"/>
              <a:cs typeface="Quattrocento Sans"/>
              <a:sym typeface="Quattrocento Sans"/>
            </a:endParaRPr>
          </a:p>
          <a:p>
            <a:pPr indent="-450850" lvl="1" marL="91440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Test plan đóng vai trò như một kế hoạch chi tiết để tiến hành các hoạt động kiểm thử phần mềm như một quy trình xác định, được giám sát và kiểm soát từng bước bởi người quản lý kiểm thử.</a:t>
            </a:r>
            <a:endParaRPr sz="3500">
              <a:solidFill>
                <a:srgbClr val="333333"/>
              </a:solidFill>
              <a:highlight>
                <a:schemeClr val="lt1"/>
              </a:highlight>
              <a:latin typeface="Quattrocento Sans"/>
              <a:ea typeface="Quattrocento Sans"/>
              <a:cs typeface="Quattrocento Sans"/>
              <a:sym typeface="Quattrocento Sans"/>
            </a:endParaRPr>
          </a:p>
        </p:txBody>
      </p:sp>
      <p:sp>
        <p:nvSpPr>
          <p:cNvPr id="233" name="Google Shape;233;g115e76f5ad1_0_436"/>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Test Plan là gì ?</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anim calcmode="lin" valueType="num">
                                      <p:cBhvr additive="base">
                                        <p:cTn dur="1000"/>
                                        <p:tgtEl>
                                          <p:spTgt spid="23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anim calcmode="lin" valueType="num">
                                      <p:cBhvr additive="base">
                                        <p:cTn dur="1000"/>
                                        <p:tgtEl>
                                          <p:spTgt spid="23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11757251f1a_0_2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define test objectives</a:t>
            </a:r>
            <a:endParaRPr/>
          </a:p>
        </p:txBody>
      </p:sp>
      <p:sp>
        <p:nvSpPr>
          <p:cNvPr id="485" name="Google Shape;485;g11757251f1a_0_20"/>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Sơ đồ </a:t>
            </a:r>
            <a:r>
              <a:rPr lang="en-US" sz="3600">
                <a:solidFill>
                  <a:schemeClr val="dk1"/>
                </a:solidFill>
                <a:latin typeface="Quattrocento Sans"/>
                <a:ea typeface="Quattrocento Sans"/>
                <a:cs typeface="Quattrocento Sans"/>
                <a:sym typeface="Quattrocento Sans"/>
              </a:rPr>
              <a:t>Tiêu chí Đình chỉ(Suspension Criteria Workflow)</a:t>
            </a:r>
            <a:endParaRPr sz="3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600">
              <a:solidFill>
                <a:schemeClr val="dk1"/>
              </a:solidFill>
              <a:latin typeface="Quattrocento Sans"/>
              <a:ea typeface="Quattrocento Sans"/>
              <a:cs typeface="Quattrocento Sans"/>
              <a:sym typeface="Quattrocento Sans"/>
            </a:endParaRPr>
          </a:p>
        </p:txBody>
      </p:sp>
      <p:pic>
        <p:nvPicPr>
          <p:cNvPr id="486" name="Google Shape;486;g11757251f1a_0_20"/>
          <p:cNvPicPr preferRelativeResize="0"/>
          <p:nvPr/>
        </p:nvPicPr>
        <p:blipFill>
          <a:blip r:embed="rId3">
            <a:alphaModFix/>
          </a:blip>
          <a:stretch>
            <a:fillRect/>
          </a:stretch>
        </p:blipFill>
        <p:spPr>
          <a:xfrm>
            <a:off x="4274875" y="1796475"/>
            <a:ext cx="5248300" cy="49158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1757251f1a_0_2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define test objectives</a:t>
            </a:r>
            <a:endParaRPr/>
          </a:p>
        </p:txBody>
      </p:sp>
      <p:sp>
        <p:nvSpPr>
          <p:cNvPr id="492" name="Google Shape;492;g11757251f1a_0_26"/>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Tiêu chí thoát(Exit Criteria)</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a:t>
            </a:r>
            <a:r>
              <a:rPr lang="en-US" sz="3600">
                <a:solidFill>
                  <a:schemeClr val="dk1"/>
                </a:solidFill>
                <a:latin typeface="Quattrocento Sans"/>
                <a:ea typeface="Quattrocento Sans"/>
                <a:cs typeface="Quattrocento Sans"/>
                <a:sym typeface="Quattrocento Sans"/>
              </a:rPr>
              <a:t>hỉ định các tiêu chí thoát biểu thị sự hoàn thành thành công của một giai đoạn thử nghiệm.</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Tiêu chí thoát là kết quả mục tiêu của thử nghiệm và cần thiết trước khi tiếp tục giai đoạn phát triển tiếp theo.</a:t>
            </a:r>
            <a:endParaRPr sz="3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600">
                <a:solidFill>
                  <a:schemeClr val="dk1"/>
                </a:solidFill>
                <a:latin typeface="Quattrocento Sans"/>
                <a:ea typeface="Quattrocento Sans"/>
                <a:cs typeface="Quattrocento Sans"/>
                <a:sym typeface="Quattrocento Sans"/>
              </a:rPr>
              <a:t>Ví dụ: 95% của tất cả các trường hợp kiểm tra quan trọng phải vượt qua.</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2">
                                            <p:txEl>
                                              <p:pRg end="0" st="0"/>
                                            </p:txEl>
                                          </p:spTgt>
                                        </p:tgtEl>
                                        <p:attrNameLst>
                                          <p:attrName>style.visibility</p:attrName>
                                        </p:attrNameLst>
                                      </p:cBhvr>
                                      <p:to>
                                        <p:strVal val="visible"/>
                                      </p:to>
                                    </p:set>
                                    <p:anim calcmode="lin" valueType="num">
                                      <p:cBhvr additive="base">
                                        <p:cTn dur="1000"/>
                                        <p:tgtEl>
                                          <p:spTgt spid="49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2">
                                            <p:txEl>
                                              <p:pRg end="1" st="1"/>
                                            </p:txEl>
                                          </p:spTgt>
                                        </p:tgtEl>
                                        <p:attrNameLst>
                                          <p:attrName>style.visibility</p:attrName>
                                        </p:attrNameLst>
                                      </p:cBhvr>
                                      <p:to>
                                        <p:strVal val="visible"/>
                                      </p:to>
                                    </p:set>
                                    <p:anim calcmode="lin" valueType="num">
                                      <p:cBhvr additive="base">
                                        <p:cTn dur="1000"/>
                                        <p:tgtEl>
                                          <p:spTgt spid="49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2">
                                            <p:txEl>
                                              <p:pRg end="2" st="2"/>
                                            </p:txEl>
                                          </p:spTgt>
                                        </p:tgtEl>
                                        <p:attrNameLst>
                                          <p:attrName>style.visibility</p:attrName>
                                        </p:attrNameLst>
                                      </p:cBhvr>
                                      <p:to>
                                        <p:strVal val="visible"/>
                                      </p:to>
                                    </p:set>
                                    <p:anim calcmode="lin" valueType="num">
                                      <p:cBhvr additive="base">
                                        <p:cTn dur="1000"/>
                                        <p:tgtEl>
                                          <p:spTgt spid="49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2">
                                            <p:txEl>
                                              <p:pRg end="3" st="3"/>
                                            </p:txEl>
                                          </p:spTgt>
                                        </p:tgtEl>
                                        <p:attrNameLst>
                                          <p:attrName>style.visibility</p:attrName>
                                        </p:attrNameLst>
                                      </p:cBhvr>
                                      <p:to>
                                        <p:strVal val="visible"/>
                                      </p:to>
                                    </p:set>
                                    <p:anim calcmode="lin" valueType="num">
                                      <p:cBhvr additive="base">
                                        <p:cTn dur="1000"/>
                                        <p:tgtEl>
                                          <p:spTgt spid="49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11757251f1a_0_3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define test objectives</a:t>
            </a:r>
            <a:endParaRPr/>
          </a:p>
        </p:txBody>
      </p:sp>
      <p:sp>
        <p:nvSpPr>
          <p:cNvPr id="498" name="Google Shape;498;g11757251f1a_0_32"/>
          <p:cNvSpPr txBox="1"/>
          <p:nvPr/>
        </p:nvSpPr>
        <p:spPr>
          <a:xfrm>
            <a:off x="649725" y="953250"/>
            <a:ext cx="10932600" cy="33762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Phương pháp xác định </a:t>
            </a:r>
            <a:r>
              <a:rPr lang="en-US" sz="3600">
                <a:solidFill>
                  <a:schemeClr val="dk1"/>
                </a:solidFill>
                <a:latin typeface="Quattrocento Sans"/>
                <a:ea typeface="Quattrocento Sans"/>
                <a:cs typeface="Quattrocento Sans"/>
                <a:sym typeface="Quattrocento Sans"/>
              </a:rPr>
              <a:t>Tiêu chí thoát</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Chạy(Run rate): Yêu cầu bắt buộc phải là 100% mới xác nhận tiêu chí Thoát trừ khi có lý do rõ ràng.</a:t>
            </a:r>
            <a:endParaRPr sz="3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600">
              <a:solidFill>
                <a:schemeClr val="dk1"/>
              </a:solidFill>
              <a:latin typeface="Quattrocento Sans"/>
              <a:ea typeface="Quattrocento Sans"/>
              <a:cs typeface="Quattrocento Sans"/>
              <a:sym typeface="Quattrocento Sans"/>
            </a:endParaRPr>
          </a:p>
        </p:txBody>
      </p:sp>
      <p:pic>
        <p:nvPicPr>
          <p:cNvPr id="499" name="Google Shape;499;g11757251f1a_0_32"/>
          <p:cNvPicPr preferRelativeResize="0"/>
          <p:nvPr/>
        </p:nvPicPr>
        <p:blipFill>
          <a:blip r:embed="rId3">
            <a:alphaModFix/>
          </a:blip>
          <a:stretch>
            <a:fillRect/>
          </a:stretch>
        </p:blipFill>
        <p:spPr>
          <a:xfrm>
            <a:off x="4293050" y="2989600"/>
            <a:ext cx="6707150" cy="3500000"/>
          </a:xfrm>
          <a:prstGeom prst="rect">
            <a:avLst/>
          </a:prstGeom>
          <a:noFill/>
          <a:ln>
            <a:noFill/>
          </a:ln>
        </p:spPr>
      </p:pic>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anim calcmode="lin" valueType="num">
                                      <p:cBhvr additive="base">
                                        <p:cTn dur="1000"/>
                                        <p:tgtEl>
                                          <p:spTgt spid="4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anim calcmode="lin" valueType="num">
                                      <p:cBhvr additive="base">
                                        <p:cTn dur="1000"/>
                                        <p:tgtEl>
                                          <p:spTgt spid="4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anim calcmode="lin" valueType="num">
                                      <p:cBhvr additive="base">
                                        <p:cTn dur="1000"/>
                                        <p:tgtEl>
                                          <p:spTgt spid="49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1757251f1a_0_6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define test objectives</a:t>
            </a:r>
            <a:endParaRPr/>
          </a:p>
        </p:txBody>
      </p:sp>
      <p:sp>
        <p:nvSpPr>
          <p:cNvPr id="505" name="Google Shape;505;g11757251f1a_0_62"/>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Vượt qua(Pass rate): Là mục tiêu của dự án nó phụ thuộc vào phạm vi dự án.</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5">
                                            <p:txEl>
                                              <p:pRg end="0" st="0"/>
                                            </p:txEl>
                                          </p:spTgt>
                                        </p:tgtEl>
                                        <p:attrNameLst>
                                          <p:attrName>style.visibility</p:attrName>
                                        </p:attrNameLst>
                                      </p:cBhvr>
                                      <p:to>
                                        <p:strVal val="visible"/>
                                      </p:to>
                                    </p:set>
                                    <p:anim calcmode="lin" valueType="num">
                                      <p:cBhvr additive="base">
                                        <p:cTn dur="1000"/>
                                        <p:tgtEl>
                                          <p:spTgt spid="50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11757251f1a_0_3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define test objectives</a:t>
            </a:r>
            <a:endParaRPr/>
          </a:p>
        </p:txBody>
      </p:sp>
      <p:sp>
        <p:nvSpPr>
          <p:cNvPr id="511" name="Google Shape;511;g11757251f1a_0_37"/>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Chạy(Run rate)</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chạy(Run rate) là tỷ lệ giữa </a:t>
            </a:r>
            <a:r>
              <a:rPr b="1" lang="en-US" sz="3600">
                <a:solidFill>
                  <a:schemeClr val="dk1"/>
                </a:solidFill>
                <a:latin typeface="Quattrocento Sans"/>
                <a:ea typeface="Quattrocento Sans"/>
                <a:cs typeface="Quattrocento Sans"/>
                <a:sym typeface="Quattrocento Sans"/>
              </a:rPr>
              <a:t>số trường hợp thử nghiệm được thực hiện / tổng số trường hợp thử nghiệm</a:t>
            </a:r>
            <a:r>
              <a:rPr lang="en-US" sz="3600">
                <a:solidFill>
                  <a:schemeClr val="dk1"/>
                </a:solidFill>
                <a:latin typeface="Quattrocento Sans"/>
                <a:ea typeface="Quattrocento Sans"/>
                <a:cs typeface="Quattrocento Sans"/>
                <a:sym typeface="Quattrocento Sans"/>
              </a:rPr>
              <a:t>(</a:t>
            </a:r>
            <a:r>
              <a:rPr b="1" i="1" lang="en-US" sz="3600">
                <a:solidFill>
                  <a:schemeClr val="dk1"/>
                </a:solidFill>
                <a:latin typeface="Quattrocento Sans"/>
                <a:ea typeface="Quattrocento Sans"/>
                <a:cs typeface="Quattrocento Sans"/>
                <a:sym typeface="Quattrocento Sans"/>
              </a:rPr>
              <a:t>Number test cases executed/Total test cases</a:t>
            </a:r>
            <a:r>
              <a:rPr lang="en-US" sz="3600">
                <a:solidFill>
                  <a:schemeClr val="dk1"/>
                </a:solidFill>
                <a:latin typeface="Quattrocento Sans"/>
                <a:ea typeface="Quattrocento Sans"/>
                <a:cs typeface="Quattrocento Sans"/>
                <a:sym typeface="Quattrocento Sans"/>
              </a:rPr>
              <a:t>).</a:t>
            </a:r>
            <a:endParaRPr sz="3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600">
                <a:solidFill>
                  <a:schemeClr val="dk1"/>
                </a:solidFill>
                <a:latin typeface="Quattrocento Sans"/>
                <a:ea typeface="Quattrocento Sans"/>
                <a:cs typeface="Quattrocento Sans"/>
                <a:sym typeface="Quattrocento Sans"/>
              </a:rPr>
              <a:t>Ví dụ: </a:t>
            </a:r>
            <a:r>
              <a:rPr lang="en-US" sz="3600">
                <a:solidFill>
                  <a:schemeClr val="dk1"/>
                </a:solidFill>
                <a:latin typeface="Quattrocento Sans"/>
                <a:ea typeface="Quattrocento Sans"/>
                <a:cs typeface="Quattrocento Sans"/>
                <a:sym typeface="Quattrocento Sans"/>
              </a:rPr>
              <a:t>Thông số kỹ thuật kiểm tra có tổng số 120 TC, nhưng Tester chỉ thực hiện 100 TC, Vì vậy, tỷ lệ chạy là 100/120 = 0,83 (83%)</a:t>
            </a:r>
            <a:r>
              <a:rPr lang="en-US" sz="3600">
                <a:solidFill>
                  <a:schemeClr val="dk1"/>
                </a:solidFill>
                <a:latin typeface="Quattrocento Sans"/>
                <a:ea typeface="Quattrocento Sans"/>
                <a:cs typeface="Quattrocento Sans"/>
                <a:sym typeface="Quattrocento Sans"/>
              </a:rPr>
              <a:t>.</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anim calcmode="lin" valueType="num">
                                      <p:cBhvr additive="base">
                                        <p:cTn dur="1000"/>
                                        <p:tgtEl>
                                          <p:spTgt spid="51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anim calcmode="lin" valueType="num">
                                      <p:cBhvr additive="base">
                                        <p:cTn dur="1000"/>
                                        <p:tgtEl>
                                          <p:spTgt spid="51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1">
                                            <p:txEl>
                                              <p:pRg end="2" st="2"/>
                                            </p:txEl>
                                          </p:spTgt>
                                        </p:tgtEl>
                                        <p:attrNameLst>
                                          <p:attrName>style.visibility</p:attrName>
                                        </p:attrNameLst>
                                      </p:cBhvr>
                                      <p:to>
                                        <p:strVal val="visible"/>
                                      </p:to>
                                    </p:set>
                                    <p:anim calcmode="lin" valueType="num">
                                      <p:cBhvr additive="base">
                                        <p:cTn dur="1000"/>
                                        <p:tgtEl>
                                          <p:spTgt spid="51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1757251f1a_0_4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define test objectives</a:t>
            </a:r>
            <a:endParaRPr/>
          </a:p>
        </p:txBody>
      </p:sp>
      <p:sp>
        <p:nvSpPr>
          <p:cNvPr id="517" name="Google Shape;517;g11757251f1a_0_48"/>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Vượt qua(Pass rate)</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Tỷ lệ vượt qua(Pass rate) là tỷ lệ giữa </a:t>
            </a:r>
            <a:r>
              <a:rPr b="1" lang="en-US" sz="3600">
                <a:solidFill>
                  <a:schemeClr val="dk1"/>
                </a:solidFill>
                <a:latin typeface="Quattrocento Sans"/>
                <a:ea typeface="Quattrocento Sans"/>
                <a:cs typeface="Quattrocento Sans"/>
                <a:sym typeface="Quattrocento Sans"/>
              </a:rPr>
              <a:t>số trường hợp thử nghiệm được thông qua / trường hợp thử nghiệm được thực hiện</a:t>
            </a:r>
            <a:r>
              <a:rPr lang="en-US" sz="3600">
                <a:solidFill>
                  <a:schemeClr val="dk1"/>
                </a:solidFill>
                <a:latin typeface="Quattrocento Sans"/>
                <a:ea typeface="Quattrocento Sans"/>
                <a:cs typeface="Quattrocento Sans"/>
                <a:sym typeface="Quattrocento Sans"/>
              </a:rPr>
              <a:t>(</a:t>
            </a:r>
            <a:r>
              <a:rPr b="1" i="1" lang="en-US" sz="3600">
                <a:solidFill>
                  <a:schemeClr val="dk1"/>
                </a:solidFill>
                <a:latin typeface="Quattrocento Sans"/>
                <a:ea typeface="Quattrocento Sans"/>
                <a:cs typeface="Quattrocento Sans"/>
                <a:sym typeface="Quattrocento Sans"/>
              </a:rPr>
              <a:t>Numbers test cases passed / Test cases executed</a:t>
            </a:r>
            <a:r>
              <a:rPr lang="en-US" sz="3600">
                <a:solidFill>
                  <a:schemeClr val="dk1"/>
                </a:solidFill>
                <a:latin typeface="Quattrocento Sans"/>
                <a:ea typeface="Quattrocento Sans"/>
                <a:cs typeface="Quattrocento Sans"/>
                <a:sym typeface="Quattrocento Sans"/>
              </a:rPr>
              <a:t>)</a:t>
            </a:r>
            <a:r>
              <a:rPr lang="en-US" sz="3600">
                <a:solidFill>
                  <a:schemeClr val="dk1"/>
                </a:solidFill>
                <a:latin typeface="Quattrocento Sans"/>
                <a:ea typeface="Quattrocento Sans"/>
                <a:cs typeface="Quattrocento Sans"/>
                <a:sym typeface="Quattrocento Sans"/>
              </a:rPr>
              <a:t>.</a:t>
            </a:r>
            <a:endParaRPr sz="3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600">
                <a:solidFill>
                  <a:schemeClr val="dk1"/>
                </a:solidFill>
                <a:latin typeface="Quattrocento Sans"/>
                <a:ea typeface="Quattrocento Sans"/>
                <a:cs typeface="Quattrocento Sans"/>
                <a:sym typeface="Quattrocento Sans"/>
              </a:rPr>
              <a:t>Ví dụ: </a:t>
            </a:r>
            <a:r>
              <a:rPr lang="en-US" sz="3600">
                <a:solidFill>
                  <a:schemeClr val="dk1"/>
                </a:solidFill>
                <a:latin typeface="Quattrocento Sans"/>
                <a:ea typeface="Quattrocento Sans"/>
                <a:cs typeface="Quattrocento Sans"/>
                <a:sym typeface="Quattrocento Sans"/>
              </a:rPr>
              <a:t>Trong 100 TC ở Run rate được thực thi, có 80 TestCase đã Pass, do đó, Pass rate là 80/100 = 0,8 (80%)</a:t>
            </a:r>
            <a:r>
              <a:rPr lang="en-US" sz="3600">
                <a:solidFill>
                  <a:schemeClr val="dk1"/>
                </a:solidFill>
                <a:latin typeface="Quattrocento Sans"/>
                <a:ea typeface="Quattrocento Sans"/>
                <a:cs typeface="Quattrocento Sans"/>
                <a:sym typeface="Quattrocento Sans"/>
              </a:rPr>
              <a:t>.</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anim calcmode="lin" valueType="num">
                                      <p:cBhvr additive="base">
                                        <p:cTn dur="1000"/>
                                        <p:tgtEl>
                                          <p:spTgt spid="51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anim calcmode="lin" valueType="num">
                                      <p:cBhvr additive="base">
                                        <p:cTn dur="1000"/>
                                        <p:tgtEl>
                                          <p:spTgt spid="51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anim calcmode="lin" valueType="num">
                                      <p:cBhvr additive="base">
                                        <p:cTn dur="1000"/>
                                        <p:tgtEl>
                                          <p:spTgt spid="51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1757251f1a_0_6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resource planning</a:t>
            </a:r>
            <a:endParaRPr/>
          </a:p>
        </p:txBody>
      </p:sp>
      <p:sp>
        <p:nvSpPr>
          <p:cNvPr id="523" name="Google Shape;523;g11757251f1a_0_69"/>
          <p:cNvSpPr txBox="1"/>
          <p:nvPr/>
        </p:nvSpPr>
        <p:spPr>
          <a:xfrm>
            <a:off x="335925" y="1562550"/>
            <a:ext cx="11246400" cy="5226000"/>
          </a:xfrm>
          <a:prstGeom prst="rect">
            <a:avLst/>
          </a:prstGeom>
          <a:noFill/>
          <a:ln>
            <a:noFill/>
          </a:ln>
        </p:spPr>
        <p:txBody>
          <a:bodyPr anchorCtr="0" anchor="t" bIns="45700" lIns="91425" spcFirstLastPara="1" rIns="91425" wrap="square" tIns="45700">
            <a:noAutofit/>
          </a:bodyPr>
          <a:lstStyle/>
          <a:p>
            <a:pPr indent="-342900" lvl="1" marL="742950" rtl="0" algn="l">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Kế hoạch nguồn lực là một bản tóm tắt chi tiết về tất cả các loại nguồn lực cần thiết để hoàn thành nhiệm vụ của dự án. </a:t>
            </a:r>
            <a:endParaRPr sz="3300">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Lập kế hoạch nguồn lực là yếu tố quan trọng của việc lập kế hoạch kiểm tra vì giúp xác định số lượng nguồn lực (nhân viên, thiết bị…) sẽ được sử dụng cho dự án. Do đó, Người quản lý kiểm thử có thể đưa ra lịch trình &amp; ước tính chính xác cho dự án.</a:t>
            </a:r>
            <a:endParaRPr sz="3300">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Phần này đại diện cho các tài nguyên được đề xuất cho dự án của bạn.</a:t>
            </a:r>
            <a:endParaRPr sz="3300">
              <a:latin typeface="Quattrocento Sans"/>
              <a:ea typeface="Quattrocento Sans"/>
              <a:cs typeface="Quattrocento Sans"/>
              <a:sym typeface="Quattrocento Sans"/>
            </a:endParaRPr>
          </a:p>
        </p:txBody>
      </p:sp>
      <p:sp>
        <p:nvSpPr>
          <p:cNvPr id="524" name="Google Shape;524;g11757251f1a_0_69"/>
          <p:cNvSpPr txBox="1"/>
          <p:nvPr/>
        </p:nvSpPr>
        <p:spPr>
          <a:xfrm>
            <a:off x="522375" y="762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5: Lập kế hoạch nguồn lực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3">
                                            <p:txEl>
                                              <p:pRg end="0" st="0"/>
                                            </p:txEl>
                                          </p:spTgt>
                                        </p:tgtEl>
                                        <p:attrNameLst>
                                          <p:attrName>style.visibility</p:attrName>
                                        </p:attrNameLst>
                                      </p:cBhvr>
                                      <p:to>
                                        <p:strVal val="visible"/>
                                      </p:to>
                                    </p:set>
                                    <p:anim calcmode="lin" valueType="num">
                                      <p:cBhvr additive="base">
                                        <p:cTn dur="1000"/>
                                        <p:tgtEl>
                                          <p:spTgt spid="52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3">
                                            <p:txEl>
                                              <p:pRg end="1" st="1"/>
                                            </p:txEl>
                                          </p:spTgt>
                                        </p:tgtEl>
                                        <p:attrNameLst>
                                          <p:attrName>style.visibility</p:attrName>
                                        </p:attrNameLst>
                                      </p:cBhvr>
                                      <p:to>
                                        <p:strVal val="visible"/>
                                      </p:to>
                                    </p:set>
                                    <p:anim calcmode="lin" valueType="num">
                                      <p:cBhvr additive="base">
                                        <p:cTn dur="1000"/>
                                        <p:tgtEl>
                                          <p:spTgt spid="52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3">
                                            <p:txEl>
                                              <p:pRg end="2" st="2"/>
                                            </p:txEl>
                                          </p:spTgt>
                                        </p:tgtEl>
                                        <p:attrNameLst>
                                          <p:attrName>style.visibility</p:attrName>
                                        </p:attrNameLst>
                                      </p:cBhvr>
                                      <p:to>
                                        <p:strVal val="visible"/>
                                      </p:to>
                                    </p:set>
                                    <p:anim calcmode="lin" valueType="num">
                                      <p:cBhvr additive="base">
                                        <p:cTn dur="1000"/>
                                        <p:tgtEl>
                                          <p:spTgt spid="52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1757251f1a_0_7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resource planning</a:t>
            </a:r>
            <a:endParaRPr/>
          </a:p>
        </p:txBody>
      </p:sp>
      <p:sp>
        <p:nvSpPr>
          <p:cNvPr id="530" name="Google Shape;530;g11757251f1a_0_76"/>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nguồn lực dự án bao gồm 2 phần:</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về Nguồn Nhân Lực(Human Resource)</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về Tài Nguyên Hệ Thống(System Resource)</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0">
                                            <p:txEl>
                                              <p:pRg end="0" st="0"/>
                                            </p:txEl>
                                          </p:spTgt>
                                        </p:tgtEl>
                                        <p:attrNameLst>
                                          <p:attrName>style.visibility</p:attrName>
                                        </p:attrNameLst>
                                      </p:cBhvr>
                                      <p:to>
                                        <p:strVal val="visible"/>
                                      </p:to>
                                    </p:set>
                                    <p:anim calcmode="lin" valueType="num">
                                      <p:cBhvr additive="base">
                                        <p:cTn dur="1000"/>
                                        <p:tgtEl>
                                          <p:spTgt spid="53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0">
                                            <p:txEl>
                                              <p:pRg end="1" st="1"/>
                                            </p:txEl>
                                          </p:spTgt>
                                        </p:tgtEl>
                                        <p:attrNameLst>
                                          <p:attrName>style.visibility</p:attrName>
                                        </p:attrNameLst>
                                      </p:cBhvr>
                                      <p:to>
                                        <p:strVal val="visible"/>
                                      </p:to>
                                    </p:set>
                                    <p:anim calcmode="lin" valueType="num">
                                      <p:cBhvr additive="base">
                                        <p:cTn dur="1000"/>
                                        <p:tgtEl>
                                          <p:spTgt spid="53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0">
                                            <p:txEl>
                                              <p:pRg end="2" st="2"/>
                                            </p:txEl>
                                          </p:spTgt>
                                        </p:tgtEl>
                                        <p:attrNameLst>
                                          <p:attrName>style.visibility</p:attrName>
                                        </p:attrNameLst>
                                      </p:cBhvr>
                                      <p:to>
                                        <p:strVal val="visible"/>
                                      </p:to>
                                    </p:set>
                                    <p:anim calcmode="lin" valueType="num">
                                      <p:cBhvr additive="base">
                                        <p:cTn dur="1000"/>
                                        <p:tgtEl>
                                          <p:spTgt spid="53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11757251f1a_0_8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resource planning</a:t>
            </a:r>
            <a:endParaRPr/>
          </a:p>
        </p:txBody>
      </p:sp>
      <p:sp>
        <p:nvSpPr>
          <p:cNvPr id="536" name="Google Shape;536;g11757251f1a_0_83"/>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Ví dụ về </a:t>
            </a:r>
            <a:r>
              <a:rPr lang="en-US" sz="3600">
                <a:solidFill>
                  <a:schemeClr val="dk1"/>
                </a:solidFill>
                <a:latin typeface="Quattrocento Sans"/>
                <a:ea typeface="Quattrocento Sans"/>
                <a:cs typeface="Quattrocento Sans"/>
                <a:sym typeface="Quattrocento Sans"/>
              </a:rPr>
              <a:t>Xác định Nguồn Nhân Lực:</a:t>
            </a:r>
            <a:endParaRPr sz="3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600">
              <a:solidFill>
                <a:schemeClr val="dk1"/>
              </a:solidFill>
              <a:latin typeface="Quattrocento Sans"/>
              <a:ea typeface="Quattrocento Sans"/>
              <a:cs typeface="Quattrocento Sans"/>
              <a:sym typeface="Quattrocento Sans"/>
            </a:endParaRPr>
          </a:p>
        </p:txBody>
      </p:sp>
      <p:graphicFrame>
        <p:nvGraphicFramePr>
          <p:cNvPr id="537" name="Google Shape;537;g11757251f1a_0_83"/>
          <p:cNvGraphicFramePr/>
          <p:nvPr/>
        </p:nvGraphicFramePr>
        <p:xfrm>
          <a:off x="255500" y="1625750"/>
          <a:ext cx="3000000" cy="3000000"/>
        </p:xfrm>
        <a:graphic>
          <a:graphicData uri="http://schemas.openxmlformats.org/drawingml/2006/table">
            <a:tbl>
              <a:tblPr>
                <a:noFill/>
                <a:tableStyleId>{70BAC3E6-0D91-4EE4-A904-E20CA6FAAC95}</a:tableStyleId>
              </a:tblPr>
              <a:tblGrid>
                <a:gridCol w="836575"/>
                <a:gridCol w="1775750"/>
                <a:gridCol w="9068675"/>
              </a:tblGrid>
              <a:tr h="660300">
                <a:tc>
                  <a:txBody>
                    <a:bodyPr/>
                    <a:lstStyle/>
                    <a:p>
                      <a:pPr indent="0" lvl="0" marL="0" rtl="0" algn="l">
                        <a:spcBef>
                          <a:spcPts val="0"/>
                        </a:spcBef>
                        <a:spcAft>
                          <a:spcPts val="0"/>
                        </a:spcAft>
                        <a:buNone/>
                      </a:pPr>
                      <a:r>
                        <a:rPr b="1" lang="en-US" sz="2300"/>
                        <a:t>No.</a:t>
                      </a:r>
                      <a:endParaRPr b="1" sz="2300"/>
                    </a:p>
                  </a:txBody>
                  <a:tcPr marT="91425" marB="91425" marR="91425" marL="91425"/>
                </a:tc>
                <a:tc>
                  <a:txBody>
                    <a:bodyPr/>
                    <a:lstStyle/>
                    <a:p>
                      <a:pPr indent="0" lvl="0" marL="0" rtl="0" algn="l">
                        <a:spcBef>
                          <a:spcPts val="0"/>
                        </a:spcBef>
                        <a:spcAft>
                          <a:spcPts val="0"/>
                        </a:spcAft>
                        <a:buNone/>
                      </a:pPr>
                      <a:r>
                        <a:rPr b="1" lang="en-US" sz="2300">
                          <a:solidFill>
                            <a:srgbClr val="222222"/>
                          </a:solidFill>
                          <a:highlight>
                            <a:srgbClr val="F9F9F9"/>
                          </a:highlight>
                        </a:rPr>
                        <a:t>Member</a:t>
                      </a:r>
                      <a:endParaRPr sz="2300"/>
                    </a:p>
                  </a:txBody>
                  <a:tcPr marT="91425" marB="91425" marR="91425" marL="91425"/>
                </a:tc>
                <a:tc>
                  <a:txBody>
                    <a:bodyPr/>
                    <a:lstStyle/>
                    <a:p>
                      <a:pPr indent="0" lvl="0" marL="0" rtl="0" algn="l">
                        <a:spcBef>
                          <a:spcPts val="0"/>
                        </a:spcBef>
                        <a:spcAft>
                          <a:spcPts val="0"/>
                        </a:spcAft>
                        <a:buNone/>
                      </a:pPr>
                      <a:r>
                        <a:rPr b="1" lang="en-US" sz="2300">
                          <a:solidFill>
                            <a:srgbClr val="222222"/>
                          </a:solidFill>
                          <a:highlight>
                            <a:srgbClr val="F9F9F9"/>
                          </a:highlight>
                        </a:rPr>
                        <a:t>Tasks</a:t>
                      </a:r>
                      <a:endParaRPr sz="2300"/>
                    </a:p>
                  </a:txBody>
                  <a:tcPr marT="91425" marB="91425" marR="91425" marL="91425"/>
                </a:tc>
              </a:tr>
              <a:tr h="1215150">
                <a:tc>
                  <a:txBody>
                    <a:bodyPr/>
                    <a:lstStyle/>
                    <a:p>
                      <a:pPr indent="0" lvl="0" marL="0" rtl="0" algn="l">
                        <a:spcBef>
                          <a:spcPts val="0"/>
                        </a:spcBef>
                        <a:spcAft>
                          <a:spcPts val="0"/>
                        </a:spcAft>
                        <a:buNone/>
                      </a:pPr>
                      <a:r>
                        <a:rPr lang="en-US" sz="2300"/>
                        <a:t>1</a:t>
                      </a:r>
                      <a:endParaRPr sz="2300"/>
                    </a:p>
                  </a:txBody>
                  <a:tcPr marT="91425" marB="91425" marR="91425" marL="91425"/>
                </a:tc>
                <a:tc>
                  <a:txBody>
                    <a:bodyPr/>
                    <a:lstStyle/>
                    <a:p>
                      <a:pPr indent="0" lvl="0" marL="0" rtl="0" algn="l">
                        <a:spcBef>
                          <a:spcPts val="0"/>
                        </a:spcBef>
                        <a:spcAft>
                          <a:spcPts val="0"/>
                        </a:spcAft>
                        <a:buNone/>
                      </a:pPr>
                      <a:r>
                        <a:rPr lang="en-US" sz="2300"/>
                        <a:t>Test Manager</a:t>
                      </a:r>
                      <a:endParaRPr sz="2300"/>
                    </a:p>
                  </a:txBody>
                  <a:tcPr marT="91425" marB="91425" marR="91425" marL="91425"/>
                </a:tc>
                <a:tc>
                  <a:txBody>
                    <a:bodyPr/>
                    <a:lstStyle/>
                    <a:p>
                      <a:pPr indent="-374650" lvl="0" marL="457200" rtl="0" algn="l">
                        <a:spcBef>
                          <a:spcPts val="0"/>
                        </a:spcBef>
                        <a:spcAft>
                          <a:spcPts val="0"/>
                        </a:spcAft>
                        <a:buSzPts val="2300"/>
                        <a:buChar char="-"/>
                      </a:pPr>
                      <a:r>
                        <a:rPr lang="en-US" sz="2300"/>
                        <a:t>Quản lý toàn bộ dự án</a:t>
                      </a:r>
                      <a:endParaRPr sz="2300"/>
                    </a:p>
                    <a:p>
                      <a:pPr indent="-374650" lvl="0" marL="457200" rtl="0" algn="l">
                        <a:spcBef>
                          <a:spcPts val="0"/>
                        </a:spcBef>
                        <a:spcAft>
                          <a:spcPts val="0"/>
                        </a:spcAft>
                        <a:buSzPts val="2300"/>
                        <a:buChar char="-"/>
                      </a:pPr>
                      <a:r>
                        <a:rPr lang="en-US" sz="2300"/>
                        <a:t>Xác định hướng dự án</a:t>
                      </a:r>
                      <a:endParaRPr sz="2300"/>
                    </a:p>
                    <a:p>
                      <a:pPr indent="-374650" lvl="0" marL="457200" rtl="0" algn="l">
                        <a:spcBef>
                          <a:spcPts val="0"/>
                        </a:spcBef>
                        <a:spcAft>
                          <a:spcPts val="0"/>
                        </a:spcAft>
                        <a:buSzPts val="2300"/>
                        <a:buChar char="-"/>
                      </a:pPr>
                      <a:r>
                        <a:rPr lang="en-US" sz="2300"/>
                        <a:t>Lấy được các nguồn lực thích hợp</a:t>
                      </a:r>
                      <a:endParaRPr sz="2300"/>
                    </a:p>
                  </a:txBody>
                  <a:tcPr marT="91425" marB="91425" marR="91425" marL="91425"/>
                </a:tc>
              </a:tr>
              <a:tr h="3285425">
                <a:tc>
                  <a:txBody>
                    <a:bodyPr/>
                    <a:lstStyle/>
                    <a:p>
                      <a:pPr indent="0" lvl="0" marL="0" rtl="0" algn="l">
                        <a:spcBef>
                          <a:spcPts val="0"/>
                        </a:spcBef>
                        <a:spcAft>
                          <a:spcPts val="0"/>
                        </a:spcAft>
                        <a:buNone/>
                      </a:pPr>
                      <a:r>
                        <a:rPr lang="en-US" sz="2300"/>
                        <a:t>2</a:t>
                      </a:r>
                      <a:endParaRPr sz="2300"/>
                    </a:p>
                  </a:txBody>
                  <a:tcPr marT="91425" marB="91425" marR="91425" marL="91425"/>
                </a:tc>
                <a:tc>
                  <a:txBody>
                    <a:bodyPr/>
                    <a:lstStyle/>
                    <a:p>
                      <a:pPr indent="0" lvl="0" marL="0" rtl="0" algn="l">
                        <a:spcBef>
                          <a:spcPts val="0"/>
                        </a:spcBef>
                        <a:spcAft>
                          <a:spcPts val="0"/>
                        </a:spcAft>
                        <a:buNone/>
                      </a:pPr>
                      <a:r>
                        <a:rPr lang="en-US" sz="2300"/>
                        <a:t>Tester</a:t>
                      </a:r>
                      <a:endParaRPr sz="2300"/>
                    </a:p>
                  </a:txBody>
                  <a:tcPr marT="91425" marB="91425" marR="91425" marL="91425"/>
                </a:tc>
                <a:tc>
                  <a:txBody>
                    <a:bodyPr/>
                    <a:lstStyle/>
                    <a:p>
                      <a:pPr indent="-374650" lvl="0" marL="457200" rtl="0" algn="l">
                        <a:spcBef>
                          <a:spcPts val="0"/>
                        </a:spcBef>
                        <a:spcAft>
                          <a:spcPts val="0"/>
                        </a:spcAft>
                        <a:buSzPts val="2300"/>
                        <a:buChar char="-"/>
                      </a:pPr>
                      <a:r>
                        <a:rPr lang="en-US" sz="2300"/>
                        <a:t>Xác định và mô tả các kỹ thuật / công cụ / kiến trúc tự động hóa kiểm tra thích hợp</a:t>
                      </a:r>
                      <a:endParaRPr sz="2300"/>
                    </a:p>
                    <a:p>
                      <a:pPr indent="-374650" lvl="0" marL="457200" rtl="0" algn="l">
                        <a:spcBef>
                          <a:spcPts val="0"/>
                        </a:spcBef>
                        <a:spcAft>
                          <a:spcPts val="0"/>
                        </a:spcAft>
                        <a:buSzPts val="2300"/>
                        <a:buChar char="-"/>
                      </a:pPr>
                      <a:r>
                        <a:rPr lang="en-US" sz="2300"/>
                        <a:t>Xác minh và đánh giá Phương pháp tiếp cận thử nghiệm</a:t>
                      </a:r>
                      <a:endParaRPr sz="2300"/>
                    </a:p>
                    <a:p>
                      <a:pPr indent="-374650" lvl="0" marL="457200" rtl="0" algn="l">
                        <a:spcBef>
                          <a:spcPts val="0"/>
                        </a:spcBef>
                        <a:spcAft>
                          <a:spcPts val="0"/>
                        </a:spcAft>
                        <a:buSzPts val="2300"/>
                        <a:buChar char="-"/>
                      </a:pPr>
                      <a:r>
                        <a:rPr lang="en-US" sz="2300"/>
                        <a:t>Thực hiện các bài kiểm tra, Ghi kết quả, Báo cáo các khiếm khuyết.</a:t>
                      </a:r>
                      <a:endParaRPr sz="2300"/>
                    </a:p>
                    <a:p>
                      <a:pPr indent="-374650" lvl="0" marL="457200" rtl="0" algn="l">
                        <a:spcBef>
                          <a:spcPts val="0"/>
                        </a:spcBef>
                        <a:spcAft>
                          <a:spcPts val="0"/>
                        </a:spcAft>
                        <a:buSzPts val="2300"/>
                        <a:buChar char="-"/>
                      </a:pPr>
                      <a:r>
                        <a:rPr lang="en-US" sz="2300"/>
                        <a:t>Người kiểm tra có thể là thành viên trong nguồn hoặc ngoài nguồn, dựa trên ngân sách dự án</a:t>
                      </a:r>
                      <a:endParaRPr sz="2300"/>
                    </a:p>
                    <a:p>
                      <a:pPr indent="-374650" lvl="0" marL="457200" rtl="0" algn="l">
                        <a:spcBef>
                          <a:spcPts val="0"/>
                        </a:spcBef>
                        <a:spcAft>
                          <a:spcPts val="0"/>
                        </a:spcAft>
                        <a:buSzPts val="2300"/>
                        <a:buChar char="-"/>
                      </a:pPr>
                      <a:r>
                        <a:rPr lang="en-US" sz="2300"/>
                        <a:t>Đối với nhiệm vụ yêu cầu kỹ năng thấp, tôi khuyên bạn nên chọn các thành viên thuê ngoài để tiết kiệm chi phí dự án.</a:t>
                      </a:r>
                      <a:endParaRPr sz="2300"/>
                    </a:p>
                  </a:txBody>
                  <a:tcPr marT="91425" marB="91425" marR="91425" marL="91425"/>
                </a:tc>
              </a:tr>
            </a:tbl>
          </a:graphicData>
        </a:graphic>
      </p:graphicFrame>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anim calcmode="lin" valueType="num">
                                      <p:cBhvr additive="base">
                                        <p:cTn dur="1000"/>
                                        <p:tgtEl>
                                          <p:spTgt spid="53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6">
                                            <p:txEl>
                                              <p:pRg end="1" st="1"/>
                                            </p:txEl>
                                          </p:spTgt>
                                        </p:tgtEl>
                                        <p:attrNameLst>
                                          <p:attrName>style.visibility</p:attrName>
                                        </p:attrNameLst>
                                      </p:cBhvr>
                                      <p:to>
                                        <p:strVal val="visible"/>
                                      </p:to>
                                    </p:set>
                                    <p:anim calcmode="lin" valueType="num">
                                      <p:cBhvr additive="base">
                                        <p:cTn dur="1000"/>
                                        <p:tgtEl>
                                          <p:spTgt spid="53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11757251f1a_0_10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resource planning</a:t>
            </a:r>
            <a:endParaRPr/>
          </a:p>
        </p:txBody>
      </p:sp>
      <p:sp>
        <p:nvSpPr>
          <p:cNvPr id="543" name="Google Shape;543;g11757251f1a_0_108"/>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3600">
              <a:solidFill>
                <a:schemeClr val="dk1"/>
              </a:solidFill>
              <a:latin typeface="Quattrocento Sans"/>
              <a:ea typeface="Quattrocento Sans"/>
              <a:cs typeface="Quattrocento Sans"/>
              <a:sym typeface="Quattrocento Sans"/>
            </a:endParaRPr>
          </a:p>
        </p:txBody>
      </p:sp>
      <p:graphicFrame>
        <p:nvGraphicFramePr>
          <p:cNvPr id="544" name="Google Shape;544;g11757251f1a_0_108"/>
          <p:cNvGraphicFramePr/>
          <p:nvPr/>
        </p:nvGraphicFramePr>
        <p:xfrm>
          <a:off x="317038" y="953250"/>
          <a:ext cx="3000000" cy="3000000"/>
        </p:xfrm>
        <a:graphic>
          <a:graphicData uri="http://schemas.openxmlformats.org/drawingml/2006/table">
            <a:tbl>
              <a:tblPr>
                <a:noFill/>
                <a:tableStyleId>{70BAC3E6-0D91-4EE4-A904-E20CA6FAAC95}</a:tableStyleId>
              </a:tblPr>
              <a:tblGrid>
                <a:gridCol w="813300"/>
                <a:gridCol w="3241450"/>
                <a:gridCol w="7301450"/>
              </a:tblGrid>
              <a:tr h="1212325">
                <a:tc>
                  <a:txBody>
                    <a:bodyPr/>
                    <a:lstStyle/>
                    <a:p>
                      <a:pPr indent="0" lvl="0" marL="0" rtl="0" algn="l">
                        <a:spcBef>
                          <a:spcPts val="0"/>
                        </a:spcBef>
                        <a:spcAft>
                          <a:spcPts val="0"/>
                        </a:spcAft>
                        <a:buNone/>
                      </a:pPr>
                      <a:r>
                        <a:rPr lang="en-US" sz="2500"/>
                        <a:t>3</a:t>
                      </a:r>
                      <a:endParaRPr sz="2500"/>
                    </a:p>
                  </a:txBody>
                  <a:tcPr marT="91425" marB="91425" marR="91425" marL="91425"/>
                </a:tc>
                <a:tc>
                  <a:txBody>
                    <a:bodyPr/>
                    <a:lstStyle/>
                    <a:p>
                      <a:pPr indent="0" lvl="0" marL="0" rtl="0" algn="l">
                        <a:spcBef>
                          <a:spcPts val="0"/>
                        </a:spcBef>
                        <a:spcAft>
                          <a:spcPts val="0"/>
                        </a:spcAft>
                        <a:buNone/>
                      </a:pPr>
                      <a:r>
                        <a:rPr lang="en-US" sz="2500"/>
                        <a:t>Developer in Test</a:t>
                      </a:r>
                      <a:endParaRPr sz="2500"/>
                    </a:p>
                  </a:txBody>
                  <a:tcPr marT="91425" marB="91425" marR="91425" marL="91425"/>
                </a:tc>
                <a:tc>
                  <a:txBody>
                    <a:bodyPr/>
                    <a:lstStyle/>
                    <a:p>
                      <a:pPr indent="-387350" lvl="0" marL="457200" rtl="0" algn="l">
                        <a:spcBef>
                          <a:spcPts val="0"/>
                        </a:spcBef>
                        <a:spcAft>
                          <a:spcPts val="0"/>
                        </a:spcAft>
                        <a:buSzPts val="2500"/>
                        <a:buChar char="-"/>
                      </a:pPr>
                      <a:r>
                        <a:rPr lang="en-US" sz="2500"/>
                        <a:t>Triển khai các trường hợp thử nghiệm, chương trình thử nghiệm, bộ thử nghiệm, v.v.</a:t>
                      </a:r>
                      <a:endParaRPr sz="2500"/>
                    </a:p>
                  </a:txBody>
                  <a:tcPr marT="91425" marB="91425" marR="91425" marL="91425"/>
                </a:tc>
              </a:tr>
              <a:tr h="1865125">
                <a:tc>
                  <a:txBody>
                    <a:bodyPr/>
                    <a:lstStyle/>
                    <a:p>
                      <a:pPr indent="0" lvl="0" marL="0" rtl="0" algn="l">
                        <a:spcBef>
                          <a:spcPts val="0"/>
                        </a:spcBef>
                        <a:spcAft>
                          <a:spcPts val="0"/>
                        </a:spcAft>
                        <a:buNone/>
                      </a:pPr>
                      <a:r>
                        <a:rPr lang="en-US" sz="2500"/>
                        <a:t>4</a:t>
                      </a:r>
                      <a:endParaRPr sz="2500"/>
                    </a:p>
                  </a:txBody>
                  <a:tcPr marT="91425" marB="91425" marR="91425" marL="91425"/>
                </a:tc>
                <a:tc>
                  <a:txBody>
                    <a:bodyPr/>
                    <a:lstStyle/>
                    <a:p>
                      <a:pPr indent="0" lvl="0" marL="0" rtl="0" algn="l">
                        <a:spcBef>
                          <a:spcPts val="0"/>
                        </a:spcBef>
                        <a:spcAft>
                          <a:spcPts val="0"/>
                        </a:spcAft>
                        <a:buNone/>
                      </a:pPr>
                      <a:r>
                        <a:rPr lang="en-US" sz="2500"/>
                        <a:t>Test Administrator</a:t>
                      </a:r>
                      <a:endParaRPr sz="2500"/>
                    </a:p>
                  </a:txBody>
                  <a:tcPr marT="91425" marB="91425" marR="91425" marL="91425"/>
                </a:tc>
                <a:tc>
                  <a:txBody>
                    <a:bodyPr/>
                    <a:lstStyle/>
                    <a:p>
                      <a:pPr indent="-387350" lvl="0" marL="457200" rtl="0" algn="l">
                        <a:spcBef>
                          <a:spcPts val="0"/>
                        </a:spcBef>
                        <a:spcAft>
                          <a:spcPts val="0"/>
                        </a:spcAft>
                        <a:buSzPts val="2500"/>
                        <a:buChar char="-"/>
                      </a:pPr>
                      <a:r>
                        <a:rPr lang="en-US" sz="2500"/>
                        <a:t>Xây dựng và đảm bảo Môi trường thử nghiệm và nội dung được quản lý và duy trì</a:t>
                      </a:r>
                      <a:endParaRPr sz="2500"/>
                    </a:p>
                    <a:p>
                      <a:pPr indent="-387350" lvl="0" marL="457200" rtl="0" algn="l">
                        <a:spcBef>
                          <a:spcPts val="0"/>
                        </a:spcBef>
                        <a:spcAft>
                          <a:spcPts val="0"/>
                        </a:spcAft>
                        <a:buSzPts val="2500"/>
                        <a:buChar char="-"/>
                      </a:pPr>
                      <a:r>
                        <a:rPr lang="en-US" sz="2500"/>
                        <a:t>Support Tester sử dụng môi trường thử nghiệm để thực hiện thử nghiệm</a:t>
                      </a:r>
                      <a:endParaRPr sz="2500"/>
                    </a:p>
                  </a:txBody>
                  <a:tcPr marT="91425" marB="91425" marR="91425" marL="91425"/>
                </a:tc>
              </a:tr>
              <a:tr h="2517950">
                <a:tc>
                  <a:txBody>
                    <a:bodyPr/>
                    <a:lstStyle/>
                    <a:p>
                      <a:pPr indent="0" lvl="0" marL="0" rtl="0" algn="l">
                        <a:spcBef>
                          <a:spcPts val="0"/>
                        </a:spcBef>
                        <a:spcAft>
                          <a:spcPts val="0"/>
                        </a:spcAft>
                        <a:buNone/>
                      </a:pPr>
                      <a:r>
                        <a:rPr lang="en-US" sz="2500"/>
                        <a:t>5</a:t>
                      </a:r>
                      <a:endParaRPr sz="2500"/>
                    </a:p>
                  </a:txBody>
                  <a:tcPr marT="91425" marB="91425" marR="91425" marL="91425"/>
                </a:tc>
                <a:tc>
                  <a:txBody>
                    <a:bodyPr/>
                    <a:lstStyle/>
                    <a:p>
                      <a:pPr indent="0" lvl="0" marL="0" rtl="0" algn="l">
                        <a:spcBef>
                          <a:spcPts val="0"/>
                        </a:spcBef>
                        <a:spcAft>
                          <a:spcPts val="0"/>
                        </a:spcAft>
                        <a:buNone/>
                      </a:pPr>
                      <a:r>
                        <a:rPr lang="en-US" sz="2500"/>
                        <a:t>SQA members</a:t>
                      </a:r>
                      <a:endParaRPr sz="2500"/>
                    </a:p>
                  </a:txBody>
                  <a:tcPr marT="91425" marB="91425" marR="91425" marL="91425"/>
                </a:tc>
                <a:tc>
                  <a:txBody>
                    <a:bodyPr/>
                    <a:lstStyle/>
                    <a:p>
                      <a:pPr indent="-387350" lvl="0" marL="457200" rtl="0" algn="l">
                        <a:spcBef>
                          <a:spcPts val="0"/>
                        </a:spcBef>
                        <a:spcAft>
                          <a:spcPts val="0"/>
                        </a:spcAft>
                        <a:buSzPts val="2500"/>
                        <a:buChar char="-"/>
                      </a:pPr>
                      <a:r>
                        <a:rPr lang="en-US" sz="2500"/>
                        <a:t>Phụ trách đảm bảo chất lượng</a:t>
                      </a:r>
                      <a:endParaRPr sz="2500"/>
                    </a:p>
                    <a:p>
                      <a:pPr indent="-387350" lvl="0" marL="457200" rtl="0" algn="l">
                        <a:spcBef>
                          <a:spcPts val="0"/>
                        </a:spcBef>
                        <a:spcAft>
                          <a:spcPts val="0"/>
                        </a:spcAft>
                        <a:buSzPts val="2500"/>
                        <a:buChar char="-"/>
                      </a:pPr>
                      <a:r>
                        <a:rPr lang="en-US" sz="2500"/>
                        <a:t>Kiểm tra để xác nhận xem quá trình thử nghiệm có đáp ứng các yêu cầu đã chỉ định hay không</a:t>
                      </a:r>
                      <a:endParaRPr sz="2500"/>
                    </a:p>
                  </a:txBody>
                  <a:tcPr marT="91425" marB="91425" marR="91425" marL="91425"/>
                </a:tc>
              </a:tr>
            </a:tbl>
          </a:graphicData>
        </a:graphic>
      </p:graphicFrame>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anim calcmode="lin" valueType="num">
                                      <p:cBhvr additive="base">
                                        <p:cTn dur="1000"/>
                                        <p:tgtEl>
                                          <p:spTgt spid="54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16f0f54a95_0_14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test plan</a:t>
            </a:r>
            <a:endParaRPr/>
          </a:p>
        </p:txBody>
      </p:sp>
      <p:sp>
        <p:nvSpPr>
          <p:cNvPr id="239" name="Google Shape;239;g116f0f54a95_0_149"/>
          <p:cNvSpPr txBox="1"/>
          <p:nvPr/>
        </p:nvSpPr>
        <p:spPr>
          <a:xfrm>
            <a:off x="617100" y="1701675"/>
            <a:ext cx="11425200" cy="48834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Trong một cuộc họp, bạn muốn thảo luận về Kế hoạch kiểm tra với các thành viên trong nhóm, nhưng họ không quan tâm.</a:t>
            </a:r>
            <a:endParaRPr sz="3500">
              <a:solidFill>
                <a:srgbClr val="333333"/>
              </a:solidFill>
              <a:highlight>
                <a:schemeClr val="lt1"/>
              </a:highlight>
              <a:latin typeface="Quattrocento Sans"/>
              <a:ea typeface="Quattrocento Sans"/>
              <a:cs typeface="Quattrocento Sans"/>
              <a:sym typeface="Quattrocento Sans"/>
            </a:endParaRPr>
          </a:p>
        </p:txBody>
      </p:sp>
      <p:sp>
        <p:nvSpPr>
          <p:cNvPr id="240" name="Google Shape;240;g116f0f54a95_0_14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Hãy bắt đầu với ví dụ</a:t>
            </a:r>
            <a:r>
              <a:rPr lang="en-US" sz="4000">
                <a:solidFill>
                  <a:srgbClr val="333333"/>
                </a:solidFill>
                <a:latin typeface="Quattrocento Sans"/>
                <a:ea typeface="Quattrocento Sans"/>
                <a:cs typeface="Quattrocento Sans"/>
                <a:sym typeface="Quattrocento Sans"/>
              </a:rPr>
              <a:t> về </a:t>
            </a:r>
            <a:r>
              <a:rPr lang="en-US" sz="4000">
                <a:solidFill>
                  <a:srgbClr val="333333"/>
                </a:solidFill>
                <a:latin typeface="Quattrocento Sans"/>
                <a:ea typeface="Quattrocento Sans"/>
                <a:cs typeface="Quattrocento Sans"/>
                <a:sym typeface="Quattrocento Sans"/>
              </a:rPr>
              <a:t>Test Plan</a:t>
            </a:r>
            <a:endParaRPr b="0" i="0" sz="4000" u="none" cap="none" strike="noStrike">
              <a:solidFill>
                <a:schemeClr val="dk1"/>
              </a:solidFill>
              <a:latin typeface="Quattrocento Sans"/>
              <a:ea typeface="Quattrocento Sans"/>
              <a:cs typeface="Quattrocento Sans"/>
              <a:sym typeface="Quattrocento Sans"/>
            </a:endParaRPr>
          </a:p>
        </p:txBody>
      </p:sp>
      <p:pic>
        <p:nvPicPr>
          <p:cNvPr id="241" name="Google Shape;241;g116f0f54a95_0_149"/>
          <p:cNvPicPr preferRelativeResize="0"/>
          <p:nvPr/>
        </p:nvPicPr>
        <p:blipFill>
          <a:blip r:embed="rId3">
            <a:alphaModFix/>
          </a:blip>
          <a:stretch>
            <a:fillRect/>
          </a:stretch>
        </p:blipFill>
        <p:spPr>
          <a:xfrm>
            <a:off x="6308125" y="2946950"/>
            <a:ext cx="5274175" cy="3437975"/>
          </a:xfrm>
          <a:prstGeom prst="rect">
            <a:avLst/>
          </a:prstGeom>
          <a:noFill/>
          <a:ln>
            <a:noFill/>
          </a:ln>
        </p:spPr>
      </p:pic>
      <p:sp>
        <p:nvSpPr>
          <p:cNvPr id="242" name="Google Shape;242;g116f0f54a95_0_149"/>
          <p:cNvSpPr txBox="1"/>
          <p:nvPr/>
        </p:nvSpPr>
        <p:spPr>
          <a:xfrm>
            <a:off x="617100" y="3874675"/>
            <a:ext cx="5579400" cy="271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500">
                <a:solidFill>
                  <a:srgbClr val="333333"/>
                </a:solidFill>
                <a:highlight>
                  <a:schemeClr val="lt1"/>
                </a:highlight>
                <a:latin typeface="Quattrocento Sans"/>
                <a:ea typeface="Quattrocento Sans"/>
                <a:cs typeface="Quattrocento Sans"/>
                <a:sym typeface="Quattrocento Sans"/>
              </a:rPr>
              <a:t>Trong trường hợp như vậy, bạn sẽ làm gì?</a:t>
            </a:r>
            <a:endParaRPr sz="35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11757251f1a_0_11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resource planning</a:t>
            </a:r>
            <a:endParaRPr/>
          </a:p>
        </p:txBody>
      </p:sp>
      <p:sp>
        <p:nvSpPr>
          <p:cNvPr id="550" name="Google Shape;550;g11757251f1a_0_114"/>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Ví dụ về Xác định Tài Nguyên Hệ Thống:</a:t>
            </a:r>
            <a:endParaRPr sz="36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600">
              <a:solidFill>
                <a:schemeClr val="dk1"/>
              </a:solidFill>
              <a:latin typeface="Quattrocento Sans"/>
              <a:ea typeface="Quattrocento Sans"/>
              <a:cs typeface="Quattrocento Sans"/>
              <a:sym typeface="Quattrocento Sans"/>
            </a:endParaRPr>
          </a:p>
        </p:txBody>
      </p:sp>
      <p:graphicFrame>
        <p:nvGraphicFramePr>
          <p:cNvPr id="551" name="Google Shape;551;g11757251f1a_0_114"/>
          <p:cNvGraphicFramePr/>
          <p:nvPr/>
        </p:nvGraphicFramePr>
        <p:xfrm>
          <a:off x="287325" y="1784440"/>
          <a:ext cx="3000000" cy="3000000"/>
        </p:xfrm>
        <a:graphic>
          <a:graphicData uri="http://schemas.openxmlformats.org/drawingml/2006/table">
            <a:tbl>
              <a:tblPr>
                <a:noFill/>
                <a:tableStyleId>{70BAC3E6-0D91-4EE4-A904-E20CA6FAAC95}</a:tableStyleId>
              </a:tblPr>
              <a:tblGrid>
                <a:gridCol w="832025"/>
                <a:gridCol w="1766075"/>
                <a:gridCol w="9019250"/>
              </a:tblGrid>
              <a:tr h="673425">
                <a:tc>
                  <a:txBody>
                    <a:bodyPr/>
                    <a:lstStyle/>
                    <a:p>
                      <a:pPr indent="0" lvl="0" marL="0" rtl="0" algn="l">
                        <a:spcBef>
                          <a:spcPts val="0"/>
                        </a:spcBef>
                        <a:spcAft>
                          <a:spcPts val="0"/>
                        </a:spcAft>
                        <a:buNone/>
                      </a:pPr>
                      <a:r>
                        <a:rPr b="1" lang="en-US" sz="2300"/>
                        <a:t>No.</a:t>
                      </a:r>
                      <a:endParaRPr b="1" sz="2300"/>
                    </a:p>
                  </a:txBody>
                  <a:tcPr marT="91425" marB="91425" marR="91425" marL="91425"/>
                </a:tc>
                <a:tc>
                  <a:txBody>
                    <a:bodyPr/>
                    <a:lstStyle/>
                    <a:p>
                      <a:pPr indent="0" lvl="0" marL="0" rtl="0" algn="l">
                        <a:spcBef>
                          <a:spcPts val="0"/>
                        </a:spcBef>
                        <a:spcAft>
                          <a:spcPts val="0"/>
                        </a:spcAft>
                        <a:buNone/>
                      </a:pPr>
                      <a:r>
                        <a:rPr b="1" lang="en-US" sz="2300">
                          <a:solidFill>
                            <a:srgbClr val="222222"/>
                          </a:solidFill>
                          <a:highlight>
                            <a:srgbClr val="F9F9F9"/>
                          </a:highlight>
                        </a:rPr>
                        <a:t>Resources</a:t>
                      </a:r>
                      <a:endParaRPr sz="2300"/>
                    </a:p>
                  </a:txBody>
                  <a:tcPr marT="91425" marB="91425" marR="91425" marL="91425"/>
                </a:tc>
                <a:tc>
                  <a:txBody>
                    <a:bodyPr/>
                    <a:lstStyle/>
                    <a:p>
                      <a:pPr indent="0" lvl="0" marL="0" rtl="0" algn="l">
                        <a:spcBef>
                          <a:spcPts val="0"/>
                        </a:spcBef>
                        <a:spcAft>
                          <a:spcPts val="0"/>
                        </a:spcAft>
                        <a:buNone/>
                      </a:pPr>
                      <a:r>
                        <a:rPr b="1" lang="en-US" sz="2300">
                          <a:solidFill>
                            <a:srgbClr val="222222"/>
                          </a:solidFill>
                          <a:highlight>
                            <a:srgbClr val="F9F9F9"/>
                          </a:highlight>
                        </a:rPr>
                        <a:t>Descriptions</a:t>
                      </a:r>
                      <a:endParaRPr sz="2300"/>
                    </a:p>
                  </a:txBody>
                  <a:tcPr marT="91425" marB="91425" marR="91425" marL="91425"/>
                </a:tc>
              </a:tr>
              <a:tr h="1558525">
                <a:tc>
                  <a:txBody>
                    <a:bodyPr/>
                    <a:lstStyle/>
                    <a:p>
                      <a:pPr indent="0" lvl="0" marL="0" rtl="0" algn="l">
                        <a:spcBef>
                          <a:spcPts val="0"/>
                        </a:spcBef>
                        <a:spcAft>
                          <a:spcPts val="0"/>
                        </a:spcAft>
                        <a:buNone/>
                      </a:pPr>
                      <a:r>
                        <a:rPr lang="en-US" sz="2700"/>
                        <a:t>1</a:t>
                      </a:r>
                      <a:endParaRPr sz="2700"/>
                    </a:p>
                  </a:txBody>
                  <a:tcPr marT="91425" marB="91425" marR="91425" marL="91425"/>
                </a:tc>
                <a:tc>
                  <a:txBody>
                    <a:bodyPr/>
                    <a:lstStyle/>
                    <a:p>
                      <a:pPr indent="0" lvl="0" marL="0" rtl="0" algn="l">
                        <a:spcBef>
                          <a:spcPts val="0"/>
                        </a:spcBef>
                        <a:spcAft>
                          <a:spcPts val="0"/>
                        </a:spcAft>
                        <a:buNone/>
                      </a:pPr>
                      <a:r>
                        <a:rPr lang="en-US" sz="2700"/>
                        <a:t>Server</a:t>
                      </a:r>
                      <a:endParaRPr sz="2700"/>
                    </a:p>
                  </a:txBody>
                  <a:tcPr marT="91425" marB="91425" marR="91425" marL="91425"/>
                </a:tc>
                <a:tc>
                  <a:txBody>
                    <a:bodyPr/>
                    <a:lstStyle/>
                    <a:p>
                      <a:pPr indent="-400050" lvl="0" marL="457200" rtl="0" algn="l">
                        <a:spcBef>
                          <a:spcPts val="0"/>
                        </a:spcBef>
                        <a:spcAft>
                          <a:spcPts val="0"/>
                        </a:spcAft>
                        <a:buSzPts val="2700"/>
                        <a:buChar char="-"/>
                      </a:pPr>
                      <a:r>
                        <a:rPr lang="en-US" sz="2700"/>
                        <a:t>Cài đặt ứng dụng web đang thử nghiệm</a:t>
                      </a:r>
                      <a:endParaRPr sz="2700"/>
                    </a:p>
                    <a:p>
                      <a:pPr indent="-400050" lvl="0" marL="457200" rtl="0" algn="l">
                        <a:spcBef>
                          <a:spcPts val="0"/>
                        </a:spcBef>
                        <a:spcAft>
                          <a:spcPts val="0"/>
                        </a:spcAft>
                        <a:buSzPts val="2700"/>
                        <a:buChar char="-"/>
                      </a:pPr>
                      <a:r>
                        <a:rPr lang="en-US" sz="2700"/>
                        <a:t>Điều này bao gồm một máy chủ web, máy chủ cơ sở dữ liệu và máy chủ ứng dụng riêng biệt nếu có</a:t>
                      </a:r>
                      <a:endParaRPr sz="2700"/>
                    </a:p>
                  </a:txBody>
                  <a:tcPr marT="91425" marB="91425" marR="91425" marL="91425"/>
                </a:tc>
              </a:tr>
              <a:tr h="2841600">
                <a:tc>
                  <a:txBody>
                    <a:bodyPr/>
                    <a:lstStyle/>
                    <a:p>
                      <a:pPr indent="0" lvl="0" marL="0" rtl="0" algn="l">
                        <a:spcBef>
                          <a:spcPts val="0"/>
                        </a:spcBef>
                        <a:spcAft>
                          <a:spcPts val="0"/>
                        </a:spcAft>
                        <a:buNone/>
                      </a:pPr>
                      <a:r>
                        <a:rPr lang="en-US" sz="2700"/>
                        <a:t>2</a:t>
                      </a:r>
                      <a:endParaRPr sz="2700"/>
                    </a:p>
                  </a:txBody>
                  <a:tcPr marT="91425" marB="91425" marR="91425" marL="91425"/>
                </a:tc>
                <a:tc>
                  <a:txBody>
                    <a:bodyPr/>
                    <a:lstStyle/>
                    <a:p>
                      <a:pPr indent="0" lvl="0" marL="0" rtl="0" algn="l">
                        <a:spcBef>
                          <a:spcPts val="0"/>
                        </a:spcBef>
                        <a:spcAft>
                          <a:spcPts val="0"/>
                        </a:spcAft>
                        <a:buNone/>
                      </a:pPr>
                      <a:r>
                        <a:rPr lang="en-US" sz="2700"/>
                        <a:t>Test tool</a:t>
                      </a:r>
                      <a:endParaRPr sz="2700"/>
                    </a:p>
                  </a:txBody>
                  <a:tcPr marT="91425" marB="91425" marR="91425" marL="91425"/>
                </a:tc>
                <a:tc>
                  <a:txBody>
                    <a:bodyPr/>
                    <a:lstStyle/>
                    <a:p>
                      <a:pPr indent="-400050" lvl="0" marL="457200" rtl="0" algn="l">
                        <a:spcBef>
                          <a:spcPts val="0"/>
                        </a:spcBef>
                        <a:spcAft>
                          <a:spcPts val="0"/>
                        </a:spcAft>
                        <a:buSzPts val="2700"/>
                        <a:buChar char="-"/>
                      </a:pPr>
                      <a:r>
                        <a:rPr lang="en-US" sz="2700"/>
                        <a:t>Công cụ thử nghiệm là tự động hóa thử nghiệm, mô phỏng hoạt động của người dùng, tạo kết quả thử nghiệm</a:t>
                      </a:r>
                      <a:endParaRPr sz="2700"/>
                    </a:p>
                    <a:p>
                      <a:pPr indent="-400050" lvl="0" marL="457200" rtl="0" algn="l">
                        <a:spcBef>
                          <a:spcPts val="0"/>
                        </a:spcBef>
                        <a:spcAft>
                          <a:spcPts val="0"/>
                        </a:spcAft>
                        <a:buSzPts val="2700"/>
                        <a:buChar char="-"/>
                      </a:pPr>
                      <a:r>
                        <a:rPr lang="en-US" sz="2700"/>
                        <a:t>Có rất nhiều công cụ kiểm tra bạn có thể sử dụng cho dự án này như Selenium, QTP… vv.</a:t>
                      </a:r>
                      <a:endParaRPr sz="2700"/>
                    </a:p>
                  </a:txBody>
                  <a:tcPr marT="91425" marB="91425" marR="91425" marL="91425"/>
                </a:tc>
              </a:tr>
            </a:tbl>
          </a:graphicData>
        </a:graphic>
      </p:graphicFrame>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0">
                                            <p:txEl>
                                              <p:pRg end="0" st="0"/>
                                            </p:txEl>
                                          </p:spTgt>
                                        </p:tgtEl>
                                        <p:attrNameLst>
                                          <p:attrName>style.visibility</p:attrName>
                                        </p:attrNameLst>
                                      </p:cBhvr>
                                      <p:to>
                                        <p:strVal val="visible"/>
                                      </p:to>
                                    </p:set>
                                    <p:anim calcmode="lin" valueType="num">
                                      <p:cBhvr additive="base">
                                        <p:cTn dur="1000"/>
                                        <p:tgtEl>
                                          <p:spTgt spid="55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0">
                                            <p:txEl>
                                              <p:pRg end="1" st="1"/>
                                            </p:txEl>
                                          </p:spTgt>
                                        </p:tgtEl>
                                        <p:attrNameLst>
                                          <p:attrName>style.visibility</p:attrName>
                                        </p:attrNameLst>
                                      </p:cBhvr>
                                      <p:to>
                                        <p:strVal val="visible"/>
                                      </p:to>
                                    </p:set>
                                    <p:anim calcmode="lin" valueType="num">
                                      <p:cBhvr additive="base">
                                        <p:cTn dur="1000"/>
                                        <p:tgtEl>
                                          <p:spTgt spid="55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11757251f1a_0_12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resource planning</a:t>
            </a:r>
            <a:endParaRPr/>
          </a:p>
        </p:txBody>
      </p:sp>
      <p:sp>
        <p:nvSpPr>
          <p:cNvPr id="557" name="Google Shape;557;g11757251f1a_0_124"/>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3600">
              <a:solidFill>
                <a:schemeClr val="dk1"/>
              </a:solidFill>
              <a:latin typeface="Quattrocento Sans"/>
              <a:ea typeface="Quattrocento Sans"/>
              <a:cs typeface="Quattrocento Sans"/>
              <a:sym typeface="Quattrocento Sans"/>
            </a:endParaRPr>
          </a:p>
        </p:txBody>
      </p:sp>
      <p:graphicFrame>
        <p:nvGraphicFramePr>
          <p:cNvPr id="558" name="Google Shape;558;g11757251f1a_0_124"/>
          <p:cNvGraphicFramePr/>
          <p:nvPr/>
        </p:nvGraphicFramePr>
        <p:xfrm>
          <a:off x="317038" y="953250"/>
          <a:ext cx="3000000" cy="3000000"/>
        </p:xfrm>
        <a:graphic>
          <a:graphicData uri="http://schemas.openxmlformats.org/drawingml/2006/table">
            <a:tbl>
              <a:tblPr>
                <a:noFill/>
                <a:tableStyleId>{70BAC3E6-0D91-4EE4-A904-E20CA6FAAC95}</a:tableStyleId>
              </a:tblPr>
              <a:tblGrid>
                <a:gridCol w="813300"/>
                <a:gridCol w="3241450"/>
                <a:gridCol w="7301450"/>
              </a:tblGrid>
              <a:tr h="1212325">
                <a:tc>
                  <a:txBody>
                    <a:bodyPr/>
                    <a:lstStyle/>
                    <a:p>
                      <a:pPr indent="0" lvl="0" marL="0" rtl="0" algn="l">
                        <a:spcBef>
                          <a:spcPts val="0"/>
                        </a:spcBef>
                        <a:spcAft>
                          <a:spcPts val="0"/>
                        </a:spcAft>
                        <a:buNone/>
                      </a:pPr>
                      <a:r>
                        <a:rPr lang="en-US" sz="2700"/>
                        <a:t>3</a:t>
                      </a:r>
                      <a:endParaRPr sz="2700"/>
                    </a:p>
                  </a:txBody>
                  <a:tcPr marT="91425" marB="91425" marR="91425" marL="91425"/>
                </a:tc>
                <a:tc>
                  <a:txBody>
                    <a:bodyPr/>
                    <a:lstStyle/>
                    <a:p>
                      <a:pPr indent="0" lvl="0" marL="0" rtl="0" algn="l">
                        <a:spcBef>
                          <a:spcPts val="0"/>
                        </a:spcBef>
                        <a:spcAft>
                          <a:spcPts val="0"/>
                        </a:spcAft>
                        <a:buNone/>
                      </a:pPr>
                      <a:r>
                        <a:rPr lang="en-US" sz="2700"/>
                        <a:t>Network</a:t>
                      </a:r>
                      <a:endParaRPr sz="2700"/>
                    </a:p>
                  </a:txBody>
                  <a:tcPr marT="91425" marB="91425" marR="91425" marL="91425"/>
                </a:tc>
                <a:tc>
                  <a:txBody>
                    <a:bodyPr/>
                    <a:lstStyle/>
                    <a:p>
                      <a:pPr indent="-400050" lvl="0" marL="457200" rtl="0" algn="l">
                        <a:spcBef>
                          <a:spcPts val="0"/>
                        </a:spcBef>
                        <a:spcAft>
                          <a:spcPts val="0"/>
                        </a:spcAft>
                        <a:buSzPts val="2700"/>
                        <a:buChar char="-"/>
                      </a:pPr>
                      <a:r>
                        <a:rPr lang="en-US" sz="2700"/>
                        <a:t>Bạn cần một Mạng bao gồm LAN và Internet để mô phỏng môi trường kinh doanh và người dùng thực</a:t>
                      </a:r>
                      <a:endParaRPr sz="2700"/>
                    </a:p>
                  </a:txBody>
                  <a:tcPr marT="91425" marB="91425" marR="91425" marL="91425"/>
                </a:tc>
              </a:tr>
              <a:tr h="1865125">
                <a:tc>
                  <a:txBody>
                    <a:bodyPr/>
                    <a:lstStyle/>
                    <a:p>
                      <a:pPr indent="0" lvl="0" marL="0" rtl="0" algn="l">
                        <a:spcBef>
                          <a:spcPts val="0"/>
                        </a:spcBef>
                        <a:spcAft>
                          <a:spcPts val="0"/>
                        </a:spcAft>
                        <a:buNone/>
                      </a:pPr>
                      <a:r>
                        <a:rPr lang="en-US" sz="2700"/>
                        <a:t>4</a:t>
                      </a:r>
                      <a:endParaRPr sz="2700"/>
                    </a:p>
                  </a:txBody>
                  <a:tcPr marT="91425" marB="91425" marR="91425" marL="91425"/>
                </a:tc>
                <a:tc>
                  <a:txBody>
                    <a:bodyPr/>
                    <a:lstStyle/>
                    <a:p>
                      <a:pPr indent="0" lvl="0" marL="0" rtl="0" algn="l">
                        <a:spcBef>
                          <a:spcPts val="0"/>
                        </a:spcBef>
                        <a:spcAft>
                          <a:spcPts val="0"/>
                        </a:spcAft>
                        <a:buNone/>
                      </a:pPr>
                      <a:r>
                        <a:rPr lang="en-US" sz="2700"/>
                        <a:t>Computer</a:t>
                      </a:r>
                      <a:endParaRPr sz="2700"/>
                    </a:p>
                  </a:txBody>
                  <a:tcPr marT="91425" marB="91425" marR="91425" marL="91425"/>
                </a:tc>
                <a:tc>
                  <a:txBody>
                    <a:bodyPr/>
                    <a:lstStyle/>
                    <a:p>
                      <a:pPr indent="-400050" lvl="0" marL="457200" rtl="0" algn="l">
                        <a:spcBef>
                          <a:spcPts val="0"/>
                        </a:spcBef>
                        <a:spcAft>
                          <a:spcPts val="0"/>
                        </a:spcAft>
                        <a:buSzPts val="2700"/>
                        <a:buChar char="-"/>
                      </a:pPr>
                      <a:r>
                        <a:rPr lang="en-US" sz="2700"/>
                        <a:t>Máy tính mà người dùng thường sử dụng để kết nối máy chủ web</a:t>
                      </a:r>
                      <a:endParaRPr sz="2700"/>
                    </a:p>
                  </a:txBody>
                  <a:tcPr marT="91425" marB="91425" marR="91425" marL="91425"/>
                </a:tc>
              </a:tr>
            </a:tbl>
          </a:graphicData>
        </a:graphic>
      </p:graphicFrame>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7">
                                            <p:txEl>
                                              <p:pRg end="0" st="0"/>
                                            </p:txEl>
                                          </p:spTgt>
                                        </p:tgtEl>
                                        <p:attrNameLst>
                                          <p:attrName>style.visibility</p:attrName>
                                        </p:attrNameLst>
                                      </p:cBhvr>
                                      <p:to>
                                        <p:strVal val="visible"/>
                                      </p:to>
                                    </p:set>
                                    <p:anim calcmode="lin" valueType="num">
                                      <p:cBhvr additive="base">
                                        <p:cTn dur="1000"/>
                                        <p:tgtEl>
                                          <p:spTgt spid="55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11757251f1a_0_13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plan test environment</a:t>
            </a:r>
            <a:endParaRPr/>
          </a:p>
        </p:txBody>
      </p:sp>
      <p:sp>
        <p:nvSpPr>
          <p:cNvPr id="564" name="Google Shape;564;g11757251f1a_0_136"/>
          <p:cNvSpPr txBox="1"/>
          <p:nvPr/>
        </p:nvSpPr>
        <p:spPr>
          <a:xfrm>
            <a:off x="522375" y="1597325"/>
            <a:ext cx="11338200" cy="52260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Môi trường thử nghiệm là một thiết lập của phần mềm và phần cứng mà trên đó nhóm thử nghiệm sẽ thực hiện các trường hợp thử nghiệm. </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Môi trường thử nghiệm bao gồm môi trường kinh doanh và người dùng thực, cũng như môi trường vật lý, chẳng hạn như máy chủ, môi trường chạy giao diện người dùng.</a:t>
            </a:r>
            <a:endParaRPr sz="3600">
              <a:latin typeface="Quattrocento Sans"/>
              <a:ea typeface="Quattrocento Sans"/>
              <a:cs typeface="Quattrocento Sans"/>
              <a:sym typeface="Quattrocento Sans"/>
            </a:endParaRPr>
          </a:p>
        </p:txBody>
      </p:sp>
      <p:sp>
        <p:nvSpPr>
          <p:cNvPr id="565" name="Google Shape;565;g11757251f1a_0_136"/>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6: Lập kế hoạch Môi trường thử nghiệm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4">
                                            <p:txEl>
                                              <p:pRg end="0" st="0"/>
                                            </p:txEl>
                                          </p:spTgt>
                                        </p:tgtEl>
                                        <p:attrNameLst>
                                          <p:attrName>style.visibility</p:attrName>
                                        </p:attrNameLst>
                                      </p:cBhvr>
                                      <p:to>
                                        <p:strVal val="visible"/>
                                      </p:to>
                                    </p:set>
                                    <p:anim calcmode="lin" valueType="num">
                                      <p:cBhvr additive="base">
                                        <p:cTn dur="1000"/>
                                        <p:tgtEl>
                                          <p:spTgt spid="56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4">
                                            <p:txEl>
                                              <p:pRg end="1" st="1"/>
                                            </p:txEl>
                                          </p:spTgt>
                                        </p:tgtEl>
                                        <p:attrNameLst>
                                          <p:attrName>style.visibility</p:attrName>
                                        </p:attrNameLst>
                                      </p:cBhvr>
                                      <p:to>
                                        <p:strVal val="visible"/>
                                      </p:to>
                                    </p:set>
                                    <p:anim calcmode="lin" valueType="num">
                                      <p:cBhvr additive="base">
                                        <p:cTn dur="1000"/>
                                        <p:tgtEl>
                                          <p:spTgt spid="56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11757251f1a_0_14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plan test environment</a:t>
            </a:r>
            <a:endParaRPr/>
          </a:p>
        </p:txBody>
      </p:sp>
      <p:sp>
        <p:nvSpPr>
          <p:cNvPr id="571" name="Google Shape;571;g11757251f1a_0_149"/>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87350" lvl="1" marL="74295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Cách thiết lập môi trường thử nghiệm</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a:t>
            </a:r>
            <a:r>
              <a:rPr lang="en-US" sz="3600">
                <a:solidFill>
                  <a:schemeClr val="dk1"/>
                </a:solidFill>
                <a:latin typeface="Quattrocento Sans"/>
                <a:ea typeface="Quattrocento Sans"/>
                <a:cs typeface="Quattrocento Sans"/>
                <a:sym typeface="Quattrocento Sans"/>
              </a:rPr>
              <a:t>ần có sự hợp tác chặt chẽ giữa Nhóm kiểm tra và Nhóm phát triển</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Hỏi nhà phát triển một số câu hỏi để hiểu ứng dụng web đang thử nghiệm một cách rõ ràng.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1">
                                            <p:txEl>
                                              <p:pRg end="0" st="0"/>
                                            </p:txEl>
                                          </p:spTgt>
                                        </p:tgtEl>
                                        <p:attrNameLst>
                                          <p:attrName>style.visibility</p:attrName>
                                        </p:attrNameLst>
                                      </p:cBhvr>
                                      <p:to>
                                        <p:strVal val="visible"/>
                                      </p:to>
                                    </p:set>
                                    <p:anim calcmode="lin" valueType="num">
                                      <p:cBhvr additive="base">
                                        <p:cTn dur="1000"/>
                                        <p:tgtEl>
                                          <p:spTgt spid="57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1">
                                            <p:txEl>
                                              <p:pRg end="1" st="1"/>
                                            </p:txEl>
                                          </p:spTgt>
                                        </p:tgtEl>
                                        <p:attrNameLst>
                                          <p:attrName>style.visibility</p:attrName>
                                        </p:attrNameLst>
                                      </p:cBhvr>
                                      <p:to>
                                        <p:strVal val="visible"/>
                                      </p:to>
                                    </p:set>
                                    <p:anim calcmode="lin" valueType="num">
                                      <p:cBhvr additive="base">
                                        <p:cTn dur="1000"/>
                                        <p:tgtEl>
                                          <p:spTgt spid="57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1">
                                            <p:txEl>
                                              <p:pRg end="2" st="2"/>
                                            </p:txEl>
                                          </p:spTgt>
                                        </p:tgtEl>
                                        <p:attrNameLst>
                                          <p:attrName>style.visibility</p:attrName>
                                        </p:attrNameLst>
                                      </p:cBhvr>
                                      <p:to>
                                        <p:strVal val="visible"/>
                                      </p:to>
                                    </p:set>
                                    <p:anim calcmode="lin" valueType="num">
                                      <p:cBhvr additive="base">
                                        <p:cTn dur="1000"/>
                                        <p:tgtEl>
                                          <p:spTgt spid="57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1757251f1a_0_15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plan test environment</a:t>
            </a:r>
            <a:endParaRPr/>
          </a:p>
        </p:txBody>
      </p:sp>
      <p:sp>
        <p:nvSpPr>
          <p:cNvPr id="577" name="Google Shape;577;g11757251f1a_0_157"/>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87350" lvl="1" marL="74295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Một số câu hỏi cho Nhà Phát Triển</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Kết nối người dùng tối đa mà trang web này có thể xử lý đồng thời là bao nhiêu?</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Yêu cầu phần cứng / phần mềm để cài đặt trang web này là gì?</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Máy tính của người dùng có cần bất kỳ cài đặt cụ thể nào để duyệt trang web không?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7">
                                            <p:txEl>
                                              <p:pRg end="0" st="0"/>
                                            </p:txEl>
                                          </p:spTgt>
                                        </p:tgtEl>
                                        <p:attrNameLst>
                                          <p:attrName>style.visibility</p:attrName>
                                        </p:attrNameLst>
                                      </p:cBhvr>
                                      <p:to>
                                        <p:strVal val="visible"/>
                                      </p:to>
                                    </p:set>
                                    <p:anim calcmode="lin" valueType="num">
                                      <p:cBhvr additive="base">
                                        <p:cTn dur="1000"/>
                                        <p:tgtEl>
                                          <p:spTgt spid="57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7">
                                            <p:txEl>
                                              <p:pRg end="1" st="1"/>
                                            </p:txEl>
                                          </p:spTgt>
                                        </p:tgtEl>
                                        <p:attrNameLst>
                                          <p:attrName>style.visibility</p:attrName>
                                        </p:attrNameLst>
                                      </p:cBhvr>
                                      <p:to>
                                        <p:strVal val="visible"/>
                                      </p:to>
                                    </p:set>
                                    <p:anim calcmode="lin" valueType="num">
                                      <p:cBhvr additive="base">
                                        <p:cTn dur="1000"/>
                                        <p:tgtEl>
                                          <p:spTgt spid="57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7">
                                            <p:txEl>
                                              <p:pRg end="2" st="2"/>
                                            </p:txEl>
                                          </p:spTgt>
                                        </p:tgtEl>
                                        <p:attrNameLst>
                                          <p:attrName>style.visibility</p:attrName>
                                        </p:attrNameLst>
                                      </p:cBhvr>
                                      <p:to>
                                        <p:strVal val="visible"/>
                                      </p:to>
                                    </p:set>
                                    <p:anim calcmode="lin" valueType="num">
                                      <p:cBhvr additive="base">
                                        <p:cTn dur="1000"/>
                                        <p:tgtEl>
                                          <p:spTgt spid="57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7">
                                            <p:txEl>
                                              <p:pRg end="3" st="3"/>
                                            </p:txEl>
                                          </p:spTgt>
                                        </p:tgtEl>
                                        <p:attrNameLst>
                                          <p:attrName>style.visibility</p:attrName>
                                        </p:attrNameLst>
                                      </p:cBhvr>
                                      <p:to>
                                        <p:strVal val="visible"/>
                                      </p:to>
                                    </p:set>
                                    <p:anim calcmode="lin" valueType="num">
                                      <p:cBhvr additive="base">
                                        <p:cTn dur="1000"/>
                                        <p:tgtEl>
                                          <p:spTgt spid="57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11757251f1a_0_16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plan test environment</a:t>
            </a:r>
            <a:endParaRPr/>
          </a:p>
        </p:txBody>
      </p:sp>
      <p:sp>
        <p:nvSpPr>
          <p:cNvPr id="583" name="Google Shape;583;g11757251f1a_0_163"/>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4000">
                <a:solidFill>
                  <a:schemeClr val="dk1"/>
                </a:solidFill>
                <a:latin typeface="Quattrocento Sans"/>
                <a:ea typeface="Quattrocento Sans"/>
                <a:cs typeface="Quattrocento Sans"/>
                <a:sym typeface="Quattrocento Sans"/>
              </a:rPr>
              <a:t>Ví dụ: Hình sau mô tả môi trường thử nghiệm của trang web ngân hàng http://demo.guru99.com/V4</a:t>
            </a:r>
            <a:endParaRPr sz="3600">
              <a:solidFill>
                <a:schemeClr val="dk1"/>
              </a:solidFill>
              <a:latin typeface="Quattrocento Sans"/>
              <a:ea typeface="Quattrocento Sans"/>
              <a:cs typeface="Quattrocento Sans"/>
              <a:sym typeface="Quattrocento Sans"/>
            </a:endParaRPr>
          </a:p>
        </p:txBody>
      </p:sp>
      <p:pic>
        <p:nvPicPr>
          <p:cNvPr id="584" name="Google Shape;584;g11757251f1a_0_163"/>
          <p:cNvPicPr preferRelativeResize="0"/>
          <p:nvPr/>
        </p:nvPicPr>
        <p:blipFill>
          <a:blip r:embed="rId3">
            <a:alphaModFix/>
          </a:blip>
          <a:stretch>
            <a:fillRect/>
          </a:stretch>
        </p:blipFill>
        <p:spPr>
          <a:xfrm>
            <a:off x="2583125" y="2274650"/>
            <a:ext cx="7285950" cy="4437700"/>
          </a:xfrm>
          <a:prstGeom prst="rect">
            <a:avLst/>
          </a:prstGeom>
          <a:noFill/>
          <a:ln>
            <a:noFill/>
          </a:ln>
        </p:spPr>
      </p:pic>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3">
                                            <p:txEl>
                                              <p:pRg end="0" st="0"/>
                                            </p:txEl>
                                          </p:spTgt>
                                        </p:tgtEl>
                                        <p:attrNameLst>
                                          <p:attrName>style.visibility</p:attrName>
                                        </p:attrNameLst>
                                      </p:cBhvr>
                                      <p:to>
                                        <p:strVal val="visible"/>
                                      </p:to>
                                    </p:set>
                                    <p:anim calcmode="lin" valueType="num">
                                      <p:cBhvr additive="base">
                                        <p:cTn dur="1000"/>
                                        <p:tgtEl>
                                          <p:spTgt spid="58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11757251f1a_0_17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schedule and estimation</a:t>
            </a:r>
            <a:endParaRPr/>
          </a:p>
        </p:txBody>
      </p:sp>
      <p:sp>
        <p:nvSpPr>
          <p:cNvPr id="590" name="Google Shape;590;g11757251f1a_0_171"/>
          <p:cNvSpPr txBox="1"/>
          <p:nvPr/>
        </p:nvSpPr>
        <p:spPr>
          <a:xfrm>
            <a:off x="522375" y="1597325"/>
            <a:ext cx="11338200" cy="52260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giai đoạn Ước tính thử nghiệm, giả sử bạn chia toàn bộ dự án thành các nhiệm vụ nhỏ và thêm ước tính cho từng nhiệm vụ như bên dưới</a:t>
            </a:r>
            <a:endParaRPr sz="3600">
              <a:latin typeface="Quattrocento Sans"/>
              <a:ea typeface="Quattrocento Sans"/>
              <a:cs typeface="Quattrocento Sans"/>
              <a:sym typeface="Quattrocento Sans"/>
            </a:endParaRPr>
          </a:p>
        </p:txBody>
      </p:sp>
      <p:sp>
        <p:nvSpPr>
          <p:cNvPr id="591" name="Google Shape;591;g11757251f1a_0_171"/>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7: Lập lịch và ước tính</a:t>
            </a:r>
            <a:endParaRPr sz="4000">
              <a:solidFill>
                <a:schemeClr val="dk1"/>
              </a:solidFill>
              <a:latin typeface="Quattrocento Sans"/>
              <a:ea typeface="Quattrocento Sans"/>
              <a:cs typeface="Quattrocento Sans"/>
              <a:sym typeface="Quattrocento Sans"/>
            </a:endParaRPr>
          </a:p>
        </p:txBody>
      </p:sp>
      <p:pic>
        <p:nvPicPr>
          <p:cNvPr id="592" name="Google Shape;592;g11757251f1a_0_171"/>
          <p:cNvPicPr preferRelativeResize="0"/>
          <p:nvPr/>
        </p:nvPicPr>
        <p:blipFill>
          <a:blip r:embed="rId3">
            <a:alphaModFix/>
          </a:blip>
          <a:stretch>
            <a:fillRect/>
          </a:stretch>
        </p:blipFill>
        <p:spPr>
          <a:xfrm>
            <a:off x="2143889" y="3307875"/>
            <a:ext cx="7904226" cy="355012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0">
                                            <p:txEl>
                                              <p:pRg end="0" st="0"/>
                                            </p:txEl>
                                          </p:spTgt>
                                        </p:tgtEl>
                                        <p:attrNameLst>
                                          <p:attrName>style.visibility</p:attrName>
                                        </p:attrNameLst>
                                      </p:cBhvr>
                                      <p:to>
                                        <p:strVal val="visible"/>
                                      </p:to>
                                    </p:set>
                                    <p:anim calcmode="lin" valueType="num">
                                      <p:cBhvr additive="base">
                                        <p:cTn dur="1000"/>
                                        <p:tgtEl>
                                          <p:spTgt spid="59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11757251f1a_0_17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schedule and estimation</a:t>
            </a:r>
            <a:endParaRPr/>
          </a:p>
        </p:txBody>
      </p:sp>
      <p:sp>
        <p:nvSpPr>
          <p:cNvPr id="598" name="Google Shape;598;g11757251f1a_0_179"/>
          <p:cNvSpPr txBox="1"/>
          <p:nvPr/>
        </p:nvSpPr>
        <p:spPr>
          <a:xfrm>
            <a:off x="649725" y="953250"/>
            <a:ext cx="11356200" cy="5759100"/>
          </a:xfrm>
          <a:prstGeom prst="rect">
            <a:avLst/>
          </a:prstGeom>
          <a:noFill/>
          <a:ln>
            <a:noFill/>
          </a:ln>
        </p:spPr>
        <p:txBody>
          <a:bodyPr anchorCtr="0" anchor="t" bIns="45700" lIns="91425" spcFirstLastPara="1" rIns="91425" wrap="square" tIns="45700">
            <a:normAutofit lnSpcReduction="10000"/>
          </a:bodyPr>
          <a:lstStyle/>
          <a:p>
            <a:pPr indent="-387350" lvl="1" marL="74295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Đầu vào để tạo một lịch trình dự án</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Nhân viên và thời hạn dự án : Ngày làm việc, thời hạn dự án, nguồn lực sẵn có là những yếu tố ảnh hưởng đến tiến độ</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Dự toán dự án : Dựa trên ước tính, Người quản lý kiểm tra biết được cần bao lâu để hoàn thành dự án. Vì vậy, anh ta có thể đưa ra lịch trình dự án phù hợp</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Rủi ro dự án : Hiểu được rủi ro giúp Người quản lý kiểm tra thêm đủ thời gian vào lịch trình dự án để đối phó với rủi ro</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8">
                                            <p:txEl>
                                              <p:pRg end="0" st="0"/>
                                            </p:txEl>
                                          </p:spTgt>
                                        </p:tgtEl>
                                        <p:attrNameLst>
                                          <p:attrName>style.visibility</p:attrName>
                                        </p:attrNameLst>
                                      </p:cBhvr>
                                      <p:to>
                                        <p:strVal val="visible"/>
                                      </p:to>
                                    </p:set>
                                    <p:anim calcmode="lin" valueType="num">
                                      <p:cBhvr additive="base">
                                        <p:cTn dur="1000"/>
                                        <p:tgtEl>
                                          <p:spTgt spid="5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8">
                                            <p:txEl>
                                              <p:pRg end="1" st="1"/>
                                            </p:txEl>
                                          </p:spTgt>
                                        </p:tgtEl>
                                        <p:attrNameLst>
                                          <p:attrName>style.visibility</p:attrName>
                                        </p:attrNameLst>
                                      </p:cBhvr>
                                      <p:to>
                                        <p:strVal val="visible"/>
                                      </p:to>
                                    </p:set>
                                    <p:anim calcmode="lin" valueType="num">
                                      <p:cBhvr additive="base">
                                        <p:cTn dur="1000"/>
                                        <p:tgtEl>
                                          <p:spTgt spid="5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8">
                                            <p:txEl>
                                              <p:pRg end="2" st="2"/>
                                            </p:txEl>
                                          </p:spTgt>
                                        </p:tgtEl>
                                        <p:attrNameLst>
                                          <p:attrName>style.visibility</p:attrName>
                                        </p:attrNameLst>
                                      </p:cBhvr>
                                      <p:to>
                                        <p:strVal val="visible"/>
                                      </p:to>
                                    </p:set>
                                    <p:anim calcmode="lin" valueType="num">
                                      <p:cBhvr additive="base">
                                        <p:cTn dur="1000"/>
                                        <p:tgtEl>
                                          <p:spTgt spid="59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8">
                                            <p:txEl>
                                              <p:pRg end="3" st="3"/>
                                            </p:txEl>
                                          </p:spTgt>
                                        </p:tgtEl>
                                        <p:attrNameLst>
                                          <p:attrName>style.visibility</p:attrName>
                                        </p:attrNameLst>
                                      </p:cBhvr>
                                      <p:to>
                                        <p:strVal val="visible"/>
                                      </p:to>
                                    </p:set>
                                    <p:anim calcmode="lin" valueType="num">
                                      <p:cBhvr additive="base">
                                        <p:cTn dur="1000"/>
                                        <p:tgtEl>
                                          <p:spTgt spid="59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11757251f1a_0_18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schedule and estimation</a:t>
            </a:r>
            <a:endParaRPr/>
          </a:p>
        </p:txBody>
      </p:sp>
      <p:sp>
        <p:nvSpPr>
          <p:cNvPr id="604" name="Google Shape;604;g11757251f1a_0_185"/>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4000">
                <a:solidFill>
                  <a:schemeClr val="dk1"/>
                </a:solidFill>
                <a:latin typeface="Quattrocento Sans"/>
                <a:ea typeface="Quattrocento Sans"/>
                <a:cs typeface="Quattrocento Sans"/>
                <a:sym typeface="Quattrocento Sans"/>
              </a:rPr>
              <a:t>Ví dụ: Giả sử muốn hoàn thành dự án Guru99 trong một tháng, bạn đã ước tính nỗ lực cho từng nhiệm vụ trong Ước tính thử nghiệm. Bạn có thể tạo lịch trình như bên dưới</a:t>
            </a:r>
            <a:endParaRPr sz="3600">
              <a:solidFill>
                <a:schemeClr val="dk1"/>
              </a:solidFill>
              <a:latin typeface="Quattrocento Sans"/>
              <a:ea typeface="Quattrocento Sans"/>
              <a:cs typeface="Quattrocento Sans"/>
              <a:sym typeface="Quattrocento Sans"/>
            </a:endParaRPr>
          </a:p>
        </p:txBody>
      </p:sp>
      <p:pic>
        <p:nvPicPr>
          <p:cNvPr id="605" name="Google Shape;605;g11757251f1a_0_185"/>
          <p:cNvPicPr preferRelativeResize="0"/>
          <p:nvPr/>
        </p:nvPicPr>
        <p:blipFill>
          <a:blip r:embed="rId3">
            <a:alphaModFix/>
          </a:blip>
          <a:stretch>
            <a:fillRect/>
          </a:stretch>
        </p:blipFill>
        <p:spPr>
          <a:xfrm>
            <a:off x="776700" y="3638203"/>
            <a:ext cx="10638601" cy="3074150"/>
          </a:xfrm>
          <a:prstGeom prst="rect">
            <a:avLst/>
          </a:prstGeom>
          <a:noFill/>
          <a:ln>
            <a:noFill/>
          </a:ln>
        </p:spPr>
      </p:pic>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4">
                                            <p:txEl>
                                              <p:pRg end="0" st="0"/>
                                            </p:txEl>
                                          </p:spTgt>
                                        </p:tgtEl>
                                        <p:attrNameLst>
                                          <p:attrName>style.visibility</p:attrName>
                                        </p:attrNameLst>
                                      </p:cBhvr>
                                      <p:to>
                                        <p:strVal val="visible"/>
                                      </p:to>
                                    </p:set>
                                    <p:anim calcmode="lin" valueType="num">
                                      <p:cBhvr additive="base">
                                        <p:cTn dur="1000"/>
                                        <p:tgtEl>
                                          <p:spTgt spid="60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11757251f1a_0_19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deliverables</a:t>
            </a:r>
            <a:endParaRPr/>
          </a:p>
        </p:txBody>
      </p:sp>
      <p:sp>
        <p:nvSpPr>
          <p:cNvPr id="611" name="Google Shape;611;g11757251f1a_0_193"/>
          <p:cNvSpPr txBox="1"/>
          <p:nvPr/>
        </p:nvSpPr>
        <p:spPr>
          <a:xfrm>
            <a:off x="522375" y="1597325"/>
            <a:ext cx="11338200" cy="52260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suốt quá trình test, bạn cần phải lập dữ liệu test, ghi lại nhật ký test. Sau khi test xong, bạn cần đưa ra được kết quả quá trình test. Bên cạnh đó là những báo cáo lỗi, cũng như là ghi chú về việc phát hành (release notes).</a:t>
            </a:r>
            <a:endParaRPr sz="3600">
              <a:latin typeface="Quattrocento Sans"/>
              <a:ea typeface="Quattrocento Sans"/>
              <a:cs typeface="Quattrocento Sans"/>
              <a:sym typeface="Quattrocento Sans"/>
            </a:endParaRPr>
          </a:p>
        </p:txBody>
      </p:sp>
      <p:sp>
        <p:nvSpPr>
          <p:cNvPr id="612" name="Google Shape;612;g11757251f1a_0_193"/>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8: </a:t>
            </a:r>
            <a:r>
              <a:rPr lang="en-US" sz="4000">
                <a:solidFill>
                  <a:schemeClr val="dk1"/>
                </a:solidFill>
                <a:latin typeface="Quattrocento Sans"/>
                <a:ea typeface="Quattrocento Sans"/>
                <a:cs typeface="Quattrocento Sans"/>
                <a:sym typeface="Quattrocento Sans"/>
              </a:rPr>
              <a:t>Kiểm soát sản phẩm thử nghiệm</a:t>
            </a:r>
            <a:endParaRPr sz="4000">
              <a:solidFill>
                <a:schemeClr val="dk1"/>
              </a:solidFill>
              <a:latin typeface="Quattrocento Sans"/>
              <a:ea typeface="Quattrocento Sans"/>
              <a:cs typeface="Quattrocento Sans"/>
              <a:sym typeface="Quattrocento Sans"/>
            </a:endParaRPr>
          </a:p>
        </p:txBody>
      </p:sp>
      <p:pic>
        <p:nvPicPr>
          <p:cNvPr id="613" name="Google Shape;613;g11757251f1a_0_193"/>
          <p:cNvPicPr preferRelativeResize="0"/>
          <p:nvPr/>
        </p:nvPicPr>
        <p:blipFill>
          <a:blip r:embed="rId3">
            <a:alphaModFix/>
          </a:blip>
          <a:stretch>
            <a:fillRect/>
          </a:stretch>
        </p:blipFill>
        <p:spPr>
          <a:xfrm>
            <a:off x="1740713" y="4451375"/>
            <a:ext cx="8237576" cy="15152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anim calcmode="lin" valueType="num">
                                      <p:cBhvr additive="base">
                                        <p:cTn dur="1000"/>
                                        <p:tgtEl>
                                          <p:spTgt spid="61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16f0f54a95_0_15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test plan</a:t>
            </a:r>
            <a:endParaRPr/>
          </a:p>
        </p:txBody>
      </p:sp>
      <p:sp>
        <p:nvSpPr>
          <p:cNvPr id="248" name="Google Shape;248;g116f0f54a95_0_15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4000">
                <a:solidFill>
                  <a:schemeClr val="dk1"/>
                </a:solidFill>
                <a:latin typeface="Quattrocento Sans"/>
                <a:ea typeface="Quattrocento Sans"/>
                <a:cs typeface="Quattrocento Sans"/>
                <a:sym typeface="Quattrocento Sans"/>
              </a:rPr>
              <a:t>Từ ví dụ trên hãy chọn A hoặc B</a:t>
            </a:r>
            <a:endParaRPr b="0" i="0" sz="4000" u="none" cap="none" strike="noStrike">
              <a:solidFill>
                <a:schemeClr val="dk1"/>
              </a:solidFill>
              <a:latin typeface="Quattrocento Sans"/>
              <a:ea typeface="Quattrocento Sans"/>
              <a:cs typeface="Quattrocento Sans"/>
              <a:sym typeface="Quattrocento Sans"/>
            </a:endParaRPr>
          </a:p>
        </p:txBody>
      </p:sp>
      <p:pic>
        <p:nvPicPr>
          <p:cNvPr id="249" name="Google Shape;249;g116f0f54a95_0_159"/>
          <p:cNvPicPr preferRelativeResize="0"/>
          <p:nvPr/>
        </p:nvPicPr>
        <p:blipFill>
          <a:blip r:embed="rId3">
            <a:alphaModFix/>
          </a:blip>
          <a:stretch>
            <a:fillRect/>
          </a:stretch>
        </p:blipFill>
        <p:spPr>
          <a:xfrm>
            <a:off x="1014163" y="1912550"/>
            <a:ext cx="9629387" cy="45299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11757251f1a_0_20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deliverables</a:t>
            </a:r>
            <a:endParaRPr/>
          </a:p>
        </p:txBody>
      </p:sp>
      <p:sp>
        <p:nvSpPr>
          <p:cNvPr id="619" name="Google Shape;619;g11757251f1a_0_203"/>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87350" lvl="1" marL="74295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 sản phẩm thử nghiệm được cung cấp trước giai đoạn thử nghiệm(Before Testing).</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Tài liệu kế hoạch kiểm tra.</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Tài liệu trường hợp thử nghiệm</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Kiểm tra thông số kỹ thuật Thiết kế.</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9">
                                            <p:txEl>
                                              <p:pRg end="0" st="0"/>
                                            </p:txEl>
                                          </p:spTgt>
                                        </p:tgtEl>
                                        <p:attrNameLst>
                                          <p:attrName>style.visibility</p:attrName>
                                        </p:attrNameLst>
                                      </p:cBhvr>
                                      <p:to>
                                        <p:strVal val="visible"/>
                                      </p:to>
                                    </p:set>
                                    <p:anim calcmode="lin" valueType="num">
                                      <p:cBhvr additive="base">
                                        <p:cTn dur="1000"/>
                                        <p:tgtEl>
                                          <p:spTgt spid="61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9">
                                            <p:txEl>
                                              <p:pRg end="1" st="1"/>
                                            </p:txEl>
                                          </p:spTgt>
                                        </p:tgtEl>
                                        <p:attrNameLst>
                                          <p:attrName>style.visibility</p:attrName>
                                        </p:attrNameLst>
                                      </p:cBhvr>
                                      <p:to>
                                        <p:strVal val="visible"/>
                                      </p:to>
                                    </p:set>
                                    <p:anim calcmode="lin" valueType="num">
                                      <p:cBhvr additive="base">
                                        <p:cTn dur="1000"/>
                                        <p:tgtEl>
                                          <p:spTgt spid="61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9">
                                            <p:txEl>
                                              <p:pRg end="2" st="2"/>
                                            </p:txEl>
                                          </p:spTgt>
                                        </p:tgtEl>
                                        <p:attrNameLst>
                                          <p:attrName>style.visibility</p:attrName>
                                        </p:attrNameLst>
                                      </p:cBhvr>
                                      <p:to>
                                        <p:strVal val="visible"/>
                                      </p:to>
                                    </p:set>
                                    <p:anim calcmode="lin" valueType="num">
                                      <p:cBhvr additive="base">
                                        <p:cTn dur="1000"/>
                                        <p:tgtEl>
                                          <p:spTgt spid="61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9">
                                            <p:txEl>
                                              <p:pRg end="3" st="3"/>
                                            </p:txEl>
                                          </p:spTgt>
                                        </p:tgtEl>
                                        <p:attrNameLst>
                                          <p:attrName>style.visibility</p:attrName>
                                        </p:attrNameLst>
                                      </p:cBhvr>
                                      <p:to>
                                        <p:strVal val="visible"/>
                                      </p:to>
                                    </p:set>
                                    <p:anim calcmode="lin" valueType="num">
                                      <p:cBhvr additive="base">
                                        <p:cTn dur="1000"/>
                                        <p:tgtEl>
                                          <p:spTgt spid="61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11757251f1a_0_21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deliverables</a:t>
            </a:r>
            <a:endParaRPr/>
          </a:p>
        </p:txBody>
      </p:sp>
      <p:sp>
        <p:nvSpPr>
          <p:cNvPr id="625" name="Google Shape;625;g11757251f1a_0_211"/>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87350" lvl="1" marL="74295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 sản phẩm thử nghiệm được cung cấp trong quá trình thử nghiệm</a:t>
            </a:r>
            <a:r>
              <a:rPr lang="en-US" sz="4000">
                <a:solidFill>
                  <a:schemeClr val="dk1"/>
                </a:solidFill>
                <a:latin typeface="Quattrocento Sans"/>
                <a:ea typeface="Quattrocento Sans"/>
                <a:cs typeface="Quattrocento Sans"/>
                <a:sym typeface="Quattrocento Sans"/>
              </a:rPr>
              <a:t>(During Testing).</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Tập lệnh thử nghiệm</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Trình mô phỏng.</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Dữ liệu thử nghiệm</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Kiểm tra ma trận xác định nguồn gốc</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Nhật ký lỗi và nhật ký thực thi.</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5">
                                            <p:txEl>
                                              <p:pRg end="0" st="0"/>
                                            </p:txEl>
                                          </p:spTgt>
                                        </p:tgtEl>
                                        <p:attrNameLst>
                                          <p:attrName>style.visibility</p:attrName>
                                        </p:attrNameLst>
                                      </p:cBhvr>
                                      <p:to>
                                        <p:strVal val="visible"/>
                                      </p:to>
                                    </p:set>
                                    <p:anim calcmode="lin" valueType="num">
                                      <p:cBhvr additive="base">
                                        <p:cTn dur="1000"/>
                                        <p:tgtEl>
                                          <p:spTgt spid="62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5">
                                            <p:txEl>
                                              <p:pRg end="1" st="1"/>
                                            </p:txEl>
                                          </p:spTgt>
                                        </p:tgtEl>
                                        <p:attrNameLst>
                                          <p:attrName>style.visibility</p:attrName>
                                        </p:attrNameLst>
                                      </p:cBhvr>
                                      <p:to>
                                        <p:strVal val="visible"/>
                                      </p:to>
                                    </p:set>
                                    <p:anim calcmode="lin" valueType="num">
                                      <p:cBhvr additive="base">
                                        <p:cTn dur="1000"/>
                                        <p:tgtEl>
                                          <p:spTgt spid="62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5">
                                            <p:txEl>
                                              <p:pRg end="2" st="2"/>
                                            </p:txEl>
                                          </p:spTgt>
                                        </p:tgtEl>
                                        <p:attrNameLst>
                                          <p:attrName>style.visibility</p:attrName>
                                        </p:attrNameLst>
                                      </p:cBhvr>
                                      <p:to>
                                        <p:strVal val="visible"/>
                                      </p:to>
                                    </p:set>
                                    <p:anim calcmode="lin" valueType="num">
                                      <p:cBhvr additive="base">
                                        <p:cTn dur="1000"/>
                                        <p:tgtEl>
                                          <p:spTgt spid="62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5">
                                            <p:txEl>
                                              <p:pRg end="3" st="3"/>
                                            </p:txEl>
                                          </p:spTgt>
                                        </p:tgtEl>
                                        <p:attrNameLst>
                                          <p:attrName>style.visibility</p:attrName>
                                        </p:attrNameLst>
                                      </p:cBhvr>
                                      <p:to>
                                        <p:strVal val="visible"/>
                                      </p:to>
                                    </p:set>
                                    <p:anim calcmode="lin" valueType="num">
                                      <p:cBhvr additive="base">
                                        <p:cTn dur="1000"/>
                                        <p:tgtEl>
                                          <p:spTgt spid="62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5">
                                            <p:txEl>
                                              <p:pRg end="4" st="4"/>
                                            </p:txEl>
                                          </p:spTgt>
                                        </p:tgtEl>
                                        <p:attrNameLst>
                                          <p:attrName>style.visibility</p:attrName>
                                        </p:attrNameLst>
                                      </p:cBhvr>
                                      <p:to>
                                        <p:strVal val="visible"/>
                                      </p:to>
                                    </p:set>
                                    <p:anim calcmode="lin" valueType="num">
                                      <p:cBhvr additive="base">
                                        <p:cTn dur="1000"/>
                                        <p:tgtEl>
                                          <p:spTgt spid="62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5">
                                            <p:txEl>
                                              <p:pRg end="5" st="5"/>
                                            </p:txEl>
                                          </p:spTgt>
                                        </p:tgtEl>
                                        <p:attrNameLst>
                                          <p:attrName>style.visibility</p:attrName>
                                        </p:attrNameLst>
                                      </p:cBhvr>
                                      <p:to>
                                        <p:strVal val="visible"/>
                                      </p:to>
                                    </p:set>
                                    <p:anim calcmode="lin" valueType="num">
                                      <p:cBhvr additive="base">
                                        <p:cTn dur="1000"/>
                                        <p:tgtEl>
                                          <p:spTgt spid="625">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11757251f1a_0_21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deliverables</a:t>
            </a:r>
            <a:endParaRPr/>
          </a:p>
        </p:txBody>
      </p:sp>
      <p:sp>
        <p:nvSpPr>
          <p:cNvPr id="631" name="Google Shape;631;g11757251f1a_0_218"/>
          <p:cNvSpPr txBox="1"/>
          <p:nvPr/>
        </p:nvSpPr>
        <p:spPr>
          <a:xfrm>
            <a:off x="649725" y="953250"/>
            <a:ext cx="11356200" cy="5759100"/>
          </a:xfrm>
          <a:prstGeom prst="rect">
            <a:avLst/>
          </a:prstGeom>
          <a:noFill/>
          <a:ln>
            <a:noFill/>
          </a:ln>
        </p:spPr>
        <p:txBody>
          <a:bodyPr anchorCtr="0" anchor="t" bIns="45700" lIns="91425" spcFirstLastPara="1" rIns="91425" wrap="square" tIns="45700">
            <a:normAutofit/>
          </a:bodyPr>
          <a:lstStyle/>
          <a:p>
            <a:pPr indent="-387350" lvl="1" marL="742950" rtl="0" algn="l">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 sản phẩm thử nghiệm được cung cấp sau khi các chu kỳ thử nghiệm kết thúc.</a:t>
            </a:r>
            <a:r>
              <a:rPr lang="en-US" sz="4000">
                <a:solidFill>
                  <a:schemeClr val="dk1"/>
                </a:solidFill>
                <a:latin typeface="Quattrocento Sans"/>
                <a:ea typeface="Quattrocento Sans"/>
                <a:cs typeface="Quattrocento Sans"/>
                <a:sym typeface="Quattrocento Sans"/>
              </a:rPr>
              <a:t>(After Testing).</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Kết quả / báo cáo thử nghiệm(Test Results/ Test Report)</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Báo cáo khiếm khuyết</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Hướng dẫn quy trình cài đặt / kiểm tra</a:t>
            </a:r>
            <a:endParaRPr sz="3600">
              <a:solidFill>
                <a:schemeClr val="dk1"/>
              </a:solidFill>
              <a:latin typeface="Quattrocento Sans"/>
              <a:ea typeface="Quattrocento Sans"/>
              <a:cs typeface="Quattrocento Sans"/>
              <a:sym typeface="Quattrocento Sans"/>
            </a:endParaRPr>
          </a:p>
          <a:p>
            <a:pPr indent="-330200" lvl="2" marL="11430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Ghi chú phát hành(Release Note)</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1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1">
                                            <p:txEl>
                                              <p:pRg end="0" st="0"/>
                                            </p:txEl>
                                          </p:spTgt>
                                        </p:tgtEl>
                                        <p:attrNameLst>
                                          <p:attrName>style.visibility</p:attrName>
                                        </p:attrNameLst>
                                      </p:cBhvr>
                                      <p:to>
                                        <p:strVal val="visible"/>
                                      </p:to>
                                    </p:set>
                                    <p:anim calcmode="lin" valueType="num">
                                      <p:cBhvr additive="base">
                                        <p:cTn dur="1000"/>
                                        <p:tgtEl>
                                          <p:spTgt spid="63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1">
                                            <p:txEl>
                                              <p:pRg end="1" st="1"/>
                                            </p:txEl>
                                          </p:spTgt>
                                        </p:tgtEl>
                                        <p:attrNameLst>
                                          <p:attrName>style.visibility</p:attrName>
                                        </p:attrNameLst>
                                      </p:cBhvr>
                                      <p:to>
                                        <p:strVal val="visible"/>
                                      </p:to>
                                    </p:set>
                                    <p:anim calcmode="lin" valueType="num">
                                      <p:cBhvr additive="base">
                                        <p:cTn dur="1000"/>
                                        <p:tgtEl>
                                          <p:spTgt spid="63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1">
                                            <p:txEl>
                                              <p:pRg end="2" st="2"/>
                                            </p:txEl>
                                          </p:spTgt>
                                        </p:tgtEl>
                                        <p:attrNameLst>
                                          <p:attrName>style.visibility</p:attrName>
                                        </p:attrNameLst>
                                      </p:cBhvr>
                                      <p:to>
                                        <p:strVal val="visible"/>
                                      </p:to>
                                    </p:set>
                                    <p:anim calcmode="lin" valueType="num">
                                      <p:cBhvr additive="base">
                                        <p:cTn dur="1000"/>
                                        <p:tgtEl>
                                          <p:spTgt spid="63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1">
                                            <p:txEl>
                                              <p:pRg end="3" st="3"/>
                                            </p:txEl>
                                          </p:spTgt>
                                        </p:tgtEl>
                                        <p:attrNameLst>
                                          <p:attrName>style.visibility</p:attrName>
                                        </p:attrNameLst>
                                      </p:cBhvr>
                                      <p:to>
                                        <p:strVal val="visible"/>
                                      </p:to>
                                    </p:set>
                                    <p:anim calcmode="lin" valueType="num">
                                      <p:cBhvr additive="base">
                                        <p:cTn dur="1000"/>
                                        <p:tgtEl>
                                          <p:spTgt spid="63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1">
                                            <p:txEl>
                                              <p:pRg end="4" st="4"/>
                                            </p:txEl>
                                          </p:spTgt>
                                        </p:tgtEl>
                                        <p:attrNameLst>
                                          <p:attrName>style.visibility</p:attrName>
                                        </p:attrNameLst>
                                      </p:cBhvr>
                                      <p:to>
                                        <p:strVal val="visible"/>
                                      </p:to>
                                    </p:set>
                                    <p:anim calcmode="lin" valueType="num">
                                      <p:cBhvr additive="base">
                                        <p:cTn dur="1000"/>
                                        <p:tgtEl>
                                          <p:spTgt spid="63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11757251f1a_0_22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637" name="Google Shape;637;g11757251f1a_0_227"/>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638" name="Google Shape;638;g11757251f1a_0_227"/>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9" name="Google Shape;639;g11757251f1a_0_227"/>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g11757251f1a_0_227"/>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2750" lvl="0" marL="4572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8 bước để viết một Test Plan</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4: Xác định tiêu chí kiểm tra</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5: Hoạch định nguồn lực</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6: Lập kế hoạch môi trường thử nghiệm</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7: Lập lịch &amp; Ước tính</a:t>
            </a:r>
            <a:endParaRPr b="1" sz="2900">
              <a:solidFill>
                <a:srgbClr val="333333"/>
              </a:solidFill>
              <a:latin typeface="Quattrocento Sans"/>
              <a:ea typeface="Quattrocento Sans"/>
              <a:cs typeface="Quattrocento Sans"/>
              <a:sym typeface="Quattrocento Sans"/>
            </a:endParaRPr>
          </a:p>
          <a:p>
            <a:pPr indent="-412750" lvl="1" marL="914400" rtl="0" algn="l">
              <a:lnSpc>
                <a:spcPct val="115000"/>
              </a:lnSpc>
              <a:spcBef>
                <a:spcPts val="0"/>
              </a:spcBef>
              <a:spcAft>
                <a:spcPts val="0"/>
              </a:spcAft>
              <a:buClr>
                <a:srgbClr val="333333"/>
              </a:buClr>
              <a:buSzPts val="2900"/>
              <a:buFont typeface="Quattrocento Sans"/>
              <a:buChar char="○"/>
            </a:pPr>
            <a:r>
              <a:rPr b="1" lang="en-US" sz="2900">
                <a:solidFill>
                  <a:srgbClr val="333333"/>
                </a:solidFill>
                <a:latin typeface="Quattrocento Sans"/>
                <a:ea typeface="Quattrocento Sans"/>
                <a:cs typeface="Quattrocento Sans"/>
                <a:sym typeface="Quattrocento Sans"/>
              </a:rPr>
              <a:t>Bước 8: Xác định phân phối thử nghiệm</a:t>
            </a:r>
            <a:endParaRPr b="1" sz="2200">
              <a:solidFill>
                <a:srgbClr val="333333"/>
              </a:solidFill>
              <a:latin typeface="Quattrocento Sans"/>
              <a:ea typeface="Quattrocento Sans"/>
              <a:cs typeface="Quattrocento Sans"/>
              <a:sym typeface="Quattrocento Sans"/>
            </a:endParaRPr>
          </a:p>
        </p:txBody>
      </p:sp>
      <p:sp>
        <p:nvSpPr>
          <p:cNvPr id="641" name="Google Shape;641;g11757251f1a_0_227"/>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642" name="Google Shape;642;g11757251f1a_0_227"/>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11757251f1a_0_23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648" name="Google Shape;648;g11757251f1a_0_237"/>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649" name="Google Shape;649;g11757251f1a_0_237"/>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0" name="Google Shape;650;g11757251f1a_0_237"/>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g11757251f1a_0_237"/>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50850" lvl="0" marL="457200" rtl="0" algn="l">
              <a:lnSpc>
                <a:spcPct val="115000"/>
              </a:lnSpc>
              <a:spcBef>
                <a:spcPts val="0"/>
              </a:spcBef>
              <a:spcAft>
                <a:spcPts val="0"/>
              </a:spcAft>
              <a:buClr>
                <a:srgbClr val="333333"/>
              </a:buClr>
              <a:buSzPts val="3500"/>
              <a:buFont typeface="Quattrocento Sans"/>
              <a:buChar char="•"/>
            </a:pPr>
            <a:r>
              <a:rPr b="1" lang="en-US" sz="2700">
                <a:solidFill>
                  <a:srgbClr val="333333"/>
                </a:solidFill>
                <a:latin typeface="Quattrocento Sans"/>
                <a:ea typeface="Quattrocento Sans"/>
                <a:cs typeface="Quattrocento Sans"/>
                <a:sym typeface="Quattrocento Sans"/>
              </a:rPr>
              <a:t>Test Case Design - Thiết kế trường hợp kiểm thử</a:t>
            </a:r>
            <a:endParaRPr b="1" sz="2700">
              <a:solidFill>
                <a:srgbClr val="333333"/>
              </a:solidFill>
              <a:latin typeface="Quattrocento Sans"/>
              <a:ea typeface="Quattrocento Sans"/>
              <a:cs typeface="Quattrocento Sans"/>
              <a:sym typeface="Quattrocento Sans"/>
            </a:endParaRPr>
          </a:p>
        </p:txBody>
      </p:sp>
      <p:sp>
        <p:nvSpPr>
          <p:cNvPr id="652" name="Google Shape;652;g11757251f1a_0_237"/>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653" name="Google Shape;653;g11757251f1a_0_237"/>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g115e76f5ad1_0_226"/>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16f0f54a95_0_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test plan</a:t>
            </a:r>
            <a:endParaRPr/>
          </a:p>
        </p:txBody>
      </p:sp>
      <p:sp>
        <p:nvSpPr>
          <p:cNvPr id="255" name="Google Shape;255;g116f0f54a95_0_2"/>
          <p:cNvSpPr txBox="1"/>
          <p:nvPr/>
        </p:nvSpPr>
        <p:spPr>
          <a:xfrm>
            <a:off x="617100" y="1701675"/>
            <a:ext cx="11388900" cy="5065500"/>
          </a:xfrm>
          <a:prstGeom prst="rect">
            <a:avLst/>
          </a:prstGeom>
          <a:noFill/>
          <a:ln>
            <a:noFill/>
          </a:ln>
        </p:spPr>
        <p:txBody>
          <a:bodyPr anchorCtr="0" anchor="t" bIns="45700" lIns="91425" spcFirstLastPara="1" rIns="91425" wrap="square" tIns="45700">
            <a:noAutofit/>
          </a:bodyPr>
          <a:lstStyle/>
          <a:p>
            <a:pPr indent="-450850" lvl="1" marL="91440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Giúp những người ngoài nhóm kiểm thử như nhà phát triển, quản lý doanh nghiệp, khách hàng hiểu chi tiết về kế hoạch triển khai kiểm thử giai đoạn sắp tới.</a:t>
            </a:r>
            <a:endParaRPr sz="3500">
              <a:latin typeface="Quattrocento Sans"/>
              <a:ea typeface="Quattrocento Sans"/>
              <a:cs typeface="Quattrocento Sans"/>
              <a:sym typeface="Quattrocento Sans"/>
            </a:endParaRPr>
          </a:p>
          <a:p>
            <a:pPr indent="-450850" lvl="1" marL="91440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Test plan giống như một cuốn sách quy tắc, cần phải được tuân theo.</a:t>
            </a:r>
            <a:endParaRPr sz="3500">
              <a:latin typeface="Quattrocento Sans"/>
              <a:ea typeface="Quattrocento Sans"/>
              <a:cs typeface="Quattrocento Sans"/>
              <a:sym typeface="Quattrocento Sans"/>
            </a:endParaRPr>
          </a:p>
          <a:p>
            <a:pPr indent="-450850" lvl="1" marL="91440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Các khía cạnh quan trọng như ước tính kiểm thử, phạm vi kiểm thử, chiến lược kiểm thử được ghi lại trong test plan. Do đó, nhóm quản lý có thể xem xét và sử dụng lại cho các dự án khác.</a:t>
            </a:r>
            <a:endParaRPr sz="3500">
              <a:latin typeface="Quattrocento Sans"/>
              <a:ea typeface="Quattrocento Sans"/>
              <a:cs typeface="Quattrocento Sans"/>
              <a:sym typeface="Quattrocento Sans"/>
            </a:endParaRPr>
          </a:p>
        </p:txBody>
      </p:sp>
      <p:sp>
        <p:nvSpPr>
          <p:cNvPr id="256" name="Google Shape;256;g116f0f54a95_0_2"/>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Tầm quan trọng của </a:t>
            </a:r>
            <a:r>
              <a:rPr lang="en-US" sz="4000">
                <a:solidFill>
                  <a:srgbClr val="333333"/>
                </a:solidFill>
                <a:latin typeface="Quattrocento Sans"/>
                <a:ea typeface="Quattrocento Sans"/>
                <a:cs typeface="Quattrocento Sans"/>
                <a:sym typeface="Quattrocento Sans"/>
              </a:rPr>
              <a:t>Test Plan</a:t>
            </a:r>
            <a:endParaRPr b="0" i="0" sz="40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 calcmode="lin" valueType="num">
                                      <p:cBhvr additive="base">
                                        <p:cTn dur="1000"/>
                                        <p:tgtEl>
                                          <p:spTgt spid="25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 calcmode="lin" valueType="num">
                                      <p:cBhvr additive="base">
                                        <p:cTn dur="1000"/>
                                        <p:tgtEl>
                                          <p:spTgt spid="25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anim calcmode="lin" valueType="num">
                                      <p:cBhvr additive="base">
                                        <p:cTn dur="1000"/>
                                        <p:tgtEl>
                                          <p:spTgt spid="25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16f0f54a95_0_1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test plan</a:t>
            </a:r>
            <a:endParaRPr/>
          </a:p>
        </p:txBody>
      </p:sp>
      <p:sp>
        <p:nvSpPr>
          <p:cNvPr id="262" name="Google Shape;262;g116f0f54a95_0_16"/>
          <p:cNvSpPr txBox="1"/>
          <p:nvPr/>
        </p:nvSpPr>
        <p:spPr>
          <a:xfrm>
            <a:off x="522375" y="1597325"/>
            <a:ext cx="11210700" cy="5060700"/>
          </a:xfrm>
          <a:prstGeom prst="rect">
            <a:avLst/>
          </a:prstGeom>
          <a:noFill/>
          <a:ln>
            <a:noFill/>
          </a:ln>
        </p:spPr>
        <p:txBody>
          <a:bodyPr anchorCtr="0" anchor="t" bIns="45700" lIns="91425" spcFirstLastPara="1" rIns="91425" wrap="square" tIns="45700">
            <a:normAutofit lnSpcReduction="20000"/>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Thực hiện theo tám bước dưới đây để tạo một test plan:</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1: Phân tích sản phẩm(Analyze the product)</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Bước 2: </a:t>
            </a:r>
            <a:r>
              <a:rPr lang="en-US" sz="3600">
                <a:latin typeface="Quattrocento Sans"/>
                <a:ea typeface="Quattrocento Sans"/>
                <a:cs typeface="Quattrocento Sans"/>
                <a:sym typeface="Quattrocento Sans"/>
              </a:rPr>
              <a:t>Thiết kế chiến lược kiểm thử(Design the Test Strategy)</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Bước 3: </a:t>
            </a:r>
            <a:r>
              <a:rPr lang="en-US" sz="3600">
                <a:latin typeface="Quattrocento Sans"/>
                <a:ea typeface="Quattrocento Sans"/>
                <a:cs typeface="Quattrocento Sans"/>
                <a:sym typeface="Quattrocento Sans"/>
              </a:rPr>
              <a:t>Xác định mục tiêu kiểm thử(Define the Test Objectives)</a:t>
            </a:r>
            <a:endParaRPr sz="3600">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Bước 4: </a:t>
            </a:r>
            <a:r>
              <a:rPr lang="en-US" sz="3600">
                <a:latin typeface="Quattrocento Sans"/>
                <a:ea typeface="Quattrocento Sans"/>
                <a:cs typeface="Quattrocento Sans"/>
                <a:sym typeface="Quattrocento Sans"/>
              </a:rPr>
              <a:t>Xác định tiêu chí kiểm thử(Define Test Criteria)</a:t>
            </a:r>
            <a:endParaRPr sz="3600">
              <a:latin typeface="Quattrocento Sans"/>
              <a:ea typeface="Quattrocento Sans"/>
              <a:cs typeface="Quattrocento Sans"/>
              <a:sym typeface="Quattrocento Sans"/>
            </a:endParaRPr>
          </a:p>
          <a:p>
            <a:pPr indent="0" lvl="0" marL="742950" rtl="0" algn="l">
              <a:spcBef>
                <a:spcPts val="480"/>
              </a:spcBef>
              <a:spcAft>
                <a:spcPts val="0"/>
              </a:spcAft>
              <a:buNone/>
            </a:pPr>
            <a:r>
              <a:t/>
            </a:r>
            <a:endParaRPr sz="2441">
              <a:solidFill>
                <a:srgbClr val="333333"/>
              </a:solidFill>
              <a:highlight>
                <a:schemeClr val="lt1"/>
              </a:highlight>
              <a:latin typeface="Quattrocento Sans"/>
              <a:ea typeface="Quattrocento Sans"/>
              <a:cs typeface="Quattrocento Sans"/>
              <a:sym typeface="Quattrocento Sans"/>
            </a:endParaRPr>
          </a:p>
        </p:txBody>
      </p:sp>
      <p:sp>
        <p:nvSpPr>
          <p:cNvPr id="263" name="Google Shape;263;g116f0f54a95_0_16"/>
          <p:cNvSpPr txBox="1"/>
          <p:nvPr/>
        </p:nvSpPr>
        <p:spPr>
          <a:xfrm>
            <a:off x="522375" y="79692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Test Plan bao gồm những gì ?</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 calcmode="lin" valueType="num">
                                      <p:cBhvr additive="base">
                                        <p:cTn dur="1000"/>
                                        <p:tgtEl>
                                          <p:spTgt spid="26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anim calcmode="lin" valueType="num">
                                      <p:cBhvr additive="base">
                                        <p:cTn dur="1000"/>
                                        <p:tgtEl>
                                          <p:spTgt spid="26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anim calcmode="lin" valueType="num">
                                      <p:cBhvr additive="base">
                                        <p:cTn dur="1000"/>
                                        <p:tgtEl>
                                          <p:spTgt spid="26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anim calcmode="lin" valueType="num">
                                      <p:cBhvr additive="base">
                                        <p:cTn dur="1000"/>
                                        <p:tgtEl>
                                          <p:spTgt spid="26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2">
                                            <p:txEl>
                                              <p:pRg end="4" st="4"/>
                                            </p:txEl>
                                          </p:spTgt>
                                        </p:tgtEl>
                                        <p:attrNameLst>
                                          <p:attrName>style.visibility</p:attrName>
                                        </p:attrNameLst>
                                      </p:cBhvr>
                                      <p:to>
                                        <p:strVal val="visible"/>
                                      </p:to>
                                    </p:set>
                                    <p:anim calcmode="lin" valueType="num">
                                      <p:cBhvr additive="base">
                                        <p:cTn dur="1000"/>
                                        <p:tgtEl>
                                          <p:spTgt spid="26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2">
                                            <p:txEl>
                                              <p:pRg end="5" st="5"/>
                                            </p:txEl>
                                          </p:spTgt>
                                        </p:tgtEl>
                                        <p:attrNameLst>
                                          <p:attrName>style.visibility</p:attrName>
                                        </p:attrNameLst>
                                      </p:cBhvr>
                                      <p:to>
                                        <p:strVal val="visible"/>
                                      </p:to>
                                    </p:set>
                                    <p:anim calcmode="lin" valueType="num">
                                      <p:cBhvr additive="base">
                                        <p:cTn dur="1000"/>
                                        <p:tgtEl>
                                          <p:spTgt spid="26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16f0f54a95_0_13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blackbox testing</a:t>
            </a:r>
            <a:endParaRPr/>
          </a:p>
        </p:txBody>
      </p:sp>
      <p:sp>
        <p:nvSpPr>
          <p:cNvPr id="269" name="Google Shape;269;g116f0f54a95_0_136"/>
          <p:cNvSpPr txBox="1"/>
          <p:nvPr/>
        </p:nvSpPr>
        <p:spPr>
          <a:xfrm>
            <a:off x="686100" y="924250"/>
            <a:ext cx="11338200" cy="5226000"/>
          </a:xfrm>
          <a:prstGeom prst="rect">
            <a:avLst/>
          </a:prstGeom>
          <a:noFill/>
          <a:ln>
            <a:noFill/>
          </a:ln>
        </p:spPr>
        <p:txBody>
          <a:bodyPr anchorCtr="0" anchor="t" bIns="45700" lIns="91425" spcFirstLastPara="1" rIns="91425" wrap="square" tIns="45700">
            <a:normAutofit/>
          </a:bodyPr>
          <a:lstStyle/>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Bước 5: Hoạch định nguồn lực(Resource Planning)</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Bước 6: Lên kế hoạch môi trường kiểm thử (Test Environment)</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Bước 7: </a:t>
            </a:r>
            <a:r>
              <a:rPr lang="en-US" sz="3600">
                <a:solidFill>
                  <a:schemeClr val="dk1"/>
                </a:solidFill>
                <a:latin typeface="Quattrocento Sans"/>
                <a:ea typeface="Quattrocento Sans"/>
                <a:cs typeface="Quattrocento Sans"/>
                <a:sym typeface="Quattrocento Sans"/>
              </a:rPr>
              <a:t>Lịch trình &amp; Dự toán(Schedule &amp; Estimation)</a:t>
            </a:r>
            <a:endParaRPr sz="3600">
              <a:solidFill>
                <a:schemeClr val="dk1"/>
              </a:solidFill>
              <a:latin typeface="Quattrocento Sans"/>
              <a:ea typeface="Quattrocento Sans"/>
              <a:cs typeface="Quattrocento Sans"/>
              <a:sym typeface="Quattrocento Sans"/>
            </a:endParaRPr>
          </a:p>
          <a:p>
            <a:pPr indent="-342900" lvl="3" marL="160020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Bước 8: </a:t>
            </a:r>
            <a:r>
              <a:rPr lang="en-US" sz="3600">
                <a:solidFill>
                  <a:schemeClr val="dk1"/>
                </a:solidFill>
                <a:latin typeface="Quattrocento Sans"/>
                <a:ea typeface="Quattrocento Sans"/>
                <a:cs typeface="Quattrocento Sans"/>
                <a:sym typeface="Quattrocento Sans"/>
              </a:rPr>
              <a:t>Xác định sản phẩm kiểm thử(Determine Test Deliverables)</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9">
                                            <p:txEl>
                                              <p:pRg end="0" st="0"/>
                                            </p:txEl>
                                          </p:spTgt>
                                        </p:tgtEl>
                                        <p:attrNameLst>
                                          <p:attrName>style.visibility</p:attrName>
                                        </p:attrNameLst>
                                      </p:cBhvr>
                                      <p:to>
                                        <p:strVal val="visible"/>
                                      </p:to>
                                    </p:set>
                                    <p:anim calcmode="lin" valueType="num">
                                      <p:cBhvr additive="base">
                                        <p:cTn dur="1000"/>
                                        <p:tgtEl>
                                          <p:spTgt spid="26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9">
                                            <p:txEl>
                                              <p:pRg end="1" st="1"/>
                                            </p:txEl>
                                          </p:spTgt>
                                        </p:tgtEl>
                                        <p:attrNameLst>
                                          <p:attrName>style.visibility</p:attrName>
                                        </p:attrNameLst>
                                      </p:cBhvr>
                                      <p:to>
                                        <p:strVal val="visible"/>
                                      </p:to>
                                    </p:set>
                                    <p:anim calcmode="lin" valueType="num">
                                      <p:cBhvr additive="base">
                                        <p:cTn dur="1000"/>
                                        <p:tgtEl>
                                          <p:spTgt spid="26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9">
                                            <p:txEl>
                                              <p:pRg end="2" st="2"/>
                                            </p:txEl>
                                          </p:spTgt>
                                        </p:tgtEl>
                                        <p:attrNameLst>
                                          <p:attrName>style.visibility</p:attrName>
                                        </p:attrNameLst>
                                      </p:cBhvr>
                                      <p:to>
                                        <p:strVal val="visible"/>
                                      </p:to>
                                    </p:set>
                                    <p:anim calcmode="lin" valueType="num">
                                      <p:cBhvr additive="base">
                                        <p:cTn dur="1000"/>
                                        <p:tgtEl>
                                          <p:spTgt spid="26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9">
                                            <p:txEl>
                                              <p:pRg end="3" st="3"/>
                                            </p:txEl>
                                          </p:spTgt>
                                        </p:tgtEl>
                                        <p:attrNameLst>
                                          <p:attrName>style.visibility</p:attrName>
                                        </p:attrNameLst>
                                      </p:cBhvr>
                                      <p:to>
                                        <p:strVal val="visible"/>
                                      </p:to>
                                    </p:set>
                                    <p:anim calcmode="lin" valueType="num">
                                      <p:cBhvr additive="base">
                                        <p:cTn dur="1000"/>
                                        <p:tgtEl>
                                          <p:spTgt spid="26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2013-04-23T08:05:33Z</dcterms:created>
  <dc:creator>Hans</dc:creator>
</cp:coreProperties>
</file>